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95" r:id="rId2"/>
    <p:sldId id="395" r:id="rId3"/>
    <p:sldId id="338" r:id="rId4"/>
    <p:sldId id="344" r:id="rId5"/>
    <p:sldId id="382" r:id="rId6"/>
    <p:sldId id="383" r:id="rId7"/>
    <p:sldId id="384" r:id="rId8"/>
    <p:sldId id="339" r:id="rId9"/>
    <p:sldId id="317" r:id="rId10"/>
    <p:sldId id="318" r:id="rId11"/>
    <p:sldId id="319" r:id="rId12"/>
    <p:sldId id="398" r:id="rId13"/>
    <p:sldId id="399" r:id="rId14"/>
    <p:sldId id="321" r:id="rId15"/>
    <p:sldId id="402" r:id="rId16"/>
    <p:sldId id="403" r:id="rId17"/>
    <p:sldId id="404" r:id="rId18"/>
    <p:sldId id="405" r:id="rId19"/>
    <p:sldId id="406" r:id="rId20"/>
    <p:sldId id="407" r:id="rId21"/>
    <p:sldId id="328" r:id="rId22"/>
    <p:sldId id="360" r:id="rId23"/>
    <p:sldId id="361" r:id="rId24"/>
    <p:sldId id="362" r:id="rId25"/>
    <p:sldId id="329" r:id="rId26"/>
    <p:sldId id="331" r:id="rId27"/>
    <p:sldId id="333" r:id="rId28"/>
    <p:sldId id="299" r:id="rId29"/>
    <p:sldId id="301" r:id="rId30"/>
    <p:sldId id="391" r:id="rId31"/>
    <p:sldId id="392" r:id="rId32"/>
    <p:sldId id="302" r:id="rId33"/>
    <p:sldId id="366" r:id="rId34"/>
    <p:sldId id="367" r:id="rId35"/>
    <p:sldId id="368" r:id="rId36"/>
    <p:sldId id="369" r:id="rId37"/>
    <p:sldId id="370" r:id="rId38"/>
    <p:sldId id="400" r:id="rId39"/>
    <p:sldId id="341" r:id="rId40"/>
    <p:sldId id="306" r:id="rId41"/>
    <p:sldId id="315" r:id="rId42"/>
    <p:sldId id="307" r:id="rId43"/>
    <p:sldId id="316" r:id="rId44"/>
    <p:sldId id="340" r:id="rId45"/>
    <p:sldId id="396" r:id="rId46"/>
    <p:sldId id="387" r:id="rId47"/>
    <p:sldId id="388" r:id="rId48"/>
    <p:sldId id="389" r:id="rId49"/>
    <p:sldId id="401" r:id="rId5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24" autoAdjust="0"/>
  </p:normalViewPr>
  <p:slideViewPr>
    <p:cSldViewPr snapToGrid="0" showGuides="1">
      <p:cViewPr>
        <p:scale>
          <a:sx n="70" d="100"/>
          <a:sy n="70" d="100"/>
        </p:scale>
        <p:origin x="-13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Junio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Clases de Skate</c:v>
                </c:pt>
                <c:pt idx="1">
                  <c:v>Clases de Parkour</c:v>
                </c:pt>
                <c:pt idx="2">
                  <c:v>Clases de Batucada</c:v>
                </c:pt>
                <c:pt idx="3">
                  <c:v>Clases de Grafiti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60</c:v>
                </c:pt>
                <c:pt idx="1">
                  <c:v>50</c:v>
                </c:pt>
                <c:pt idx="2">
                  <c:v>10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Julio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Clases de Skate</c:v>
                </c:pt>
                <c:pt idx="1">
                  <c:v>Clases de Parkour</c:v>
                </c:pt>
                <c:pt idx="2">
                  <c:v>Clases de Batucada</c:v>
                </c:pt>
                <c:pt idx="3">
                  <c:v>Clases de Grafiti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100</c:v>
                </c:pt>
                <c:pt idx="1">
                  <c:v>80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312832"/>
        <c:axId val="84314368"/>
      </c:barChart>
      <c:catAx>
        <c:axId val="84312832"/>
        <c:scaling>
          <c:orientation val="minMax"/>
        </c:scaling>
        <c:delete val="0"/>
        <c:axPos val="b"/>
        <c:majorTickMark val="out"/>
        <c:minorTickMark val="none"/>
        <c:tickLblPos val="nextTo"/>
        <c:crossAx val="84314368"/>
        <c:crosses val="autoZero"/>
        <c:auto val="1"/>
        <c:lblAlgn val="ctr"/>
        <c:lblOffset val="100"/>
        <c:noMultiLvlLbl val="0"/>
      </c:catAx>
      <c:valAx>
        <c:axId val="84314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3128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Mayo</c:v>
                </c:pt>
              </c:strCache>
            </c:strRef>
          </c:tx>
          <c:invertIfNegative val="0"/>
          <c:cat>
            <c:strRef>
              <c:f>Hoja1!$A$2:$A$7</c:f>
              <c:strCache>
                <c:ptCount val="6"/>
                <c:pt idx="0">
                  <c:v>Colinas de San Juan</c:v>
                </c:pt>
                <c:pt idx="1">
                  <c:v>Real de San Jose</c:v>
                </c:pt>
                <c:pt idx="2">
                  <c:v>Villas de San Juan</c:v>
                </c:pt>
                <c:pt idx="3">
                  <c:v>Fuentes de Juarez</c:v>
                </c:pt>
                <c:pt idx="4">
                  <c:v>Paseo Santa Fe</c:v>
                </c:pt>
                <c:pt idx="5">
                  <c:v>Villas de Oriente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80</c:v>
                </c:pt>
                <c:pt idx="1">
                  <c:v>15</c:v>
                </c:pt>
                <c:pt idx="2">
                  <c:v>30</c:v>
                </c:pt>
                <c:pt idx="3">
                  <c:v>80</c:v>
                </c:pt>
                <c:pt idx="4">
                  <c:v>70</c:v>
                </c:pt>
                <c:pt idx="5">
                  <c:v>60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Junio</c:v>
                </c:pt>
              </c:strCache>
            </c:strRef>
          </c:tx>
          <c:invertIfNegative val="0"/>
          <c:cat>
            <c:strRef>
              <c:f>Hoja1!$A$2:$A$7</c:f>
              <c:strCache>
                <c:ptCount val="6"/>
                <c:pt idx="0">
                  <c:v>Colinas de San Juan</c:v>
                </c:pt>
                <c:pt idx="1">
                  <c:v>Real de San Jose</c:v>
                </c:pt>
                <c:pt idx="2">
                  <c:v>Villas de San Juan</c:v>
                </c:pt>
                <c:pt idx="3">
                  <c:v>Fuentes de Juarez</c:v>
                </c:pt>
                <c:pt idx="4">
                  <c:v>Paseo Santa Fe</c:v>
                </c:pt>
                <c:pt idx="5">
                  <c:v>Villas de Oriente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150</c:v>
                </c:pt>
                <c:pt idx="1">
                  <c:v>20</c:v>
                </c:pt>
                <c:pt idx="2">
                  <c:v>50</c:v>
                </c:pt>
                <c:pt idx="3">
                  <c:v>150</c:v>
                </c:pt>
                <c:pt idx="4">
                  <c:v>140</c:v>
                </c:pt>
                <c:pt idx="5">
                  <c:v>80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Julio</c:v>
                </c:pt>
              </c:strCache>
            </c:strRef>
          </c:tx>
          <c:invertIfNegative val="0"/>
          <c:cat>
            <c:strRef>
              <c:f>Hoja1!$A$2:$A$7</c:f>
              <c:strCache>
                <c:ptCount val="6"/>
                <c:pt idx="0">
                  <c:v>Colinas de San Juan</c:v>
                </c:pt>
                <c:pt idx="1">
                  <c:v>Real de San Jose</c:v>
                </c:pt>
                <c:pt idx="2">
                  <c:v>Villas de San Juan</c:v>
                </c:pt>
                <c:pt idx="3">
                  <c:v>Fuentes de Juarez</c:v>
                </c:pt>
                <c:pt idx="4">
                  <c:v>Paseo Santa Fe</c:v>
                </c:pt>
                <c:pt idx="5">
                  <c:v>Villas de Oriente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160</c:v>
                </c:pt>
                <c:pt idx="1">
                  <c:v>25</c:v>
                </c:pt>
                <c:pt idx="2">
                  <c:v>55</c:v>
                </c:pt>
                <c:pt idx="3">
                  <c:v>155</c:v>
                </c:pt>
                <c:pt idx="4">
                  <c:v>145</c:v>
                </c:pt>
                <c:pt idx="5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531456"/>
        <c:axId val="102533760"/>
      </c:barChart>
      <c:catAx>
        <c:axId val="102531456"/>
        <c:scaling>
          <c:orientation val="minMax"/>
        </c:scaling>
        <c:delete val="0"/>
        <c:axPos val="b"/>
        <c:majorTickMark val="out"/>
        <c:minorTickMark val="none"/>
        <c:tickLblPos val="nextTo"/>
        <c:crossAx val="102533760"/>
        <c:crosses val="autoZero"/>
        <c:auto val="1"/>
        <c:lblAlgn val="ctr"/>
        <c:lblOffset val="100"/>
        <c:noMultiLvlLbl val="0"/>
      </c:catAx>
      <c:valAx>
        <c:axId val="102533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531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i="1"/>
            </a:pPr>
            <a:r>
              <a:rPr lang="en-US" sz="2000" i="1"/>
              <a:t>Casas Mes de Julio 2014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344674644033691"/>
          <c:y val="0.12059265370635361"/>
          <c:w val="0.86655325355966306"/>
          <c:h val="0.553095091465912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Hoja1!$C$10</c:f>
              <c:strCache>
                <c:ptCount val="1"/>
                <c:pt idx="0">
                  <c:v>Habitantes</c:v>
                </c:pt>
              </c:strCache>
            </c:strRef>
          </c:tx>
          <c:invertIfNegative val="0"/>
          <c:val>
            <c:numRef>
              <c:f>Hoja1!$C$11:$C$20</c:f>
              <c:numCache>
                <c:formatCode>General</c:formatCode>
                <c:ptCount val="10"/>
                <c:pt idx="0">
                  <c:v>1024</c:v>
                </c:pt>
                <c:pt idx="1">
                  <c:v>1220</c:v>
                </c:pt>
                <c:pt idx="2">
                  <c:v>960</c:v>
                </c:pt>
                <c:pt idx="3">
                  <c:v>1216</c:v>
                </c:pt>
                <c:pt idx="4">
                  <c:v>1832</c:v>
                </c:pt>
                <c:pt idx="5">
                  <c:v>1204</c:v>
                </c:pt>
                <c:pt idx="6">
                  <c:v>1020</c:v>
                </c:pt>
                <c:pt idx="7">
                  <c:v>660</c:v>
                </c:pt>
                <c:pt idx="8">
                  <c:v>1248</c:v>
                </c:pt>
                <c:pt idx="9">
                  <c:v>10384</c:v>
                </c:pt>
              </c:numCache>
            </c:numRef>
          </c:val>
        </c:ser>
        <c:ser>
          <c:idx val="1"/>
          <c:order val="1"/>
          <c:tx>
            <c:strRef>
              <c:f>Hoja1!$D$10</c:f>
              <c:strCache>
                <c:ptCount val="1"/>
                <c:pt idx="0">
                  <c:v>Visitadas</c:v>
                </c:pt>
              </c:strCache>
            </c:strRef>
          </c:tx>
          <c:invertIfNegative val="0"/>
          <c:val>
            <c:numRef>
              <c:f>Hoja1!$D$11:$D$20</c:f>
              <c:numCache>
                <c:formatCode>General</c:formatCode>
                <c:ptCount val="10"/>
                <c:pt idx="0">
                  <c:v>301</c:v>
                </c:pt>
                <c:pt idx="1">
                  <c:v>305</c:v>
                </c:pt>
                <c:pt idx="2">
                  <c:v>240</c:v>
                </c:pt>
                <c:pt idx="3">
                  <c:v>304</c:v>
                </c:pt>
                <c:pt idx="4">
                  <c:v>458</c:v>
                </c:pt>
                <c:pt idx="5">
                  <c:v>301</c:v>
                </c:pt>
                <c:pt idx="6">
                  <c:v>255</c:v>
                </c:pt>
                <c:pt idx="7">
                  <c:v>165</c:v>
                </c:pt>
                <c:pt idx="8">
                  <c:v>312</c:v>
                </c:pt>
                <c:pt idx="9">
                  <c:v>2641</c:v>
                </c:pt>
              </c:numCache>
            </c:numRef>
          </c:val>
        </c:ser>
        <c:ser>
          <c:idx val="2"/>
          <c:order val="2"/>
          <c:tx>
            <c:strRef>
              <c:f>Hoja1!$E$10</c:f>
              <c:strCache>
                <c:ptCount val="1"/>
                <c:pt idx="0">
                  <c:v>Tratadas</c:v>
                </c:pt>
              </c:strCache>
            </c:strRef>
          </c:tx>
          <c:invertIfNegative val="0"/>
          <c:val>
            <c:numRef>
              <c:f>Hoja1!$E$11:$E$20</c:f>
              <c:numCache>
                <c:formatCode>General</c:formatCode>
                <c:ptCount val="10"/>
                <c:pt idx="0">
                  <c:v>141</c:v>
                </c:pt>
                <c:pt idx="1">
                  <c:v>151</c:v>
                </c:pt>
                <c:pt idx="2">
                  <c:v>99</c:v>
                </c:pt>
                <c:pt idx="3">
                  <c:v>143</c:v>
                </c:pt>
                <c:pt idx="4">
                  <c:v>243</c:v>
                </c:pt>
                <c:pt idx="5">
                  <c:v>138</c:v>
                </c:pt>
                <c:pt idx="6">
                  <c:v>129</c:v>
                </c:pt>
                <c:pt idx="7">
                  <c:v>95</c:v>
                </c:pt>
                <c:pt idx="8">
                  <c:v>146</c:v>
                </c:pt>
                <c:pt idx="9">
                  <c:v>1285</c:v>
                </c:pt>
              </c:numCache>
            </c:numRef>
          </c:val>
        </c:ser>
        <c:ser>
          <c:idx val="3"/>
          <c:order val="3"/>
          <c:tx>
            <c:strRef>
              <c:f>Hoja1!$F$10</c:f>
              <c:strCache>
                <c:ptCount val="1"/>
                <c:pt idx="0">
                  <c:v>Controladas</c:v>
                </c:pt>
              </c:strCache>
            </c:strRef>
          </c:tx>
          <c:invertIfNegative val="0"/>
          <c:val>
            <c:numRef>
              <c:f>Hoja1!$F$11:$F$20</c:f>
              <c:numCache>
                <c:formatCode>General</c:formatCode>
                <c:ptCount val="10"/>
                <c:pt idx="0">
                  <c:v>123</c:v>
                </c:pt>
                <c:pt idx="1">
                  <c:v>106</c:v>
                </c:pt>
                <c:pt idx="2">
                  <c:v>107</c:v>
                </c:pt>
                <c:pt idx="3">
                  <c:v>117</c:v>
                </c:pt>
                <c:pt idx="4">
                  <c:v>144</c:v>
                </c:pt>
                <c:pt idx="5">
                  <c:v>118</c:v>
                </c:pt>
                <c:pt idx="6">
                  <c:v>95</c:v>
                </c:pt>
                <c:pt idx="7">
                  <c:v>57</c:v>
                </c:pt>
                <c:pt idx="8">
                  <c:v>116</c:v>
                </c:pt>
                <c:pt idx="9">
                  <c:v>983</c:v>
                </c:pt>
              </c:numCache>
            </c:numRef>
          </c:val>
        </c:ser>
        <c:ser>
          <c:idx val="4"/>
          <c:order val="4"/>
          <c:tx>
            <c:strRef>
              <c:f>Hoja1!$G$10</c:f>
              <c:strCache>
                <c:ptCount val="1"/>
                <c:pt idx="0">
                  <c:v>Deshabitadas</c:v>
                </c:pt>
              </c:strCache>
            </c:strRef>
          </c:tx>
          <c:invertIfNegative val="0"/>
          <c:val>
            <c:numRef>
              <c:f>Hoja1!$G$11:$G$20</c:f>
              <c:numCache>
                <c:formatCode>General</c:formatCode>
                <c:ptCount val="10"/>
                <c:pt idx="0">
                  <c:v>22</c:v>
                </c:pt>
                <c:pt idx="1">
                  <c:v>24</c:v>
                </c:pt>
                <c:pt idx="2">
                  <c:v>10</c:v>
                </c:pt>
                <c:pt idx="3">
                  <c:v>25</c:v>
                </c:pt>
                <c:pt idx="4">
                  <c:v>61</c:v>
                </c:pt>
                <c:pt idx="5">
                  <c:v>23</c:v>
                </c:pt>
                <c:pt idx="6">
                  <c:v>16</c:v>
                </c:pt>
                <c:pt idx="7">
                  <c:v>4</c:v>
                </c:pt>
                <c:pt idx="8">
                  <c:v>26</c:v>
                </c:pt>
                <c:pt idx="9">
                  <c:v>211</c:v>
                </c:pt>
              </c:numCache>
            </c:numRef>
          </c:val>
        </c:ser>
        <c:ser>
          <c:idx val="5"/>
          <c:order val="5"/>
          <c:tx>
            <c:strRef>
              <c:f>Hoja1!$H$10</c:f>
              <c:strCache>
                <c:ptCount val="1"/>
                <c:pt idx="0">
                  <c:v>Renuentes</c:v>
                </c:pt>
              </c:strCache>
            </c:strRef>
          </c:tx>
          <c:invertIfNegative val="0"/>
          <c:val>
            <c:numRef>
              <c:f>Hoja1!$H$11:$H$20</c:f>
              <c:numCache>
                <c:formatCode>General</c:formatCode>
                <c:ptCount val="10"/>
                <c:pt idx="0">
                  <c:v>15</c:v>
                </c:pt>
                <c:pt idx="1">
                  <c:v>24</c:v>
                </c:pt>
                <c:pt idx="2">
                  <c:v>24</c:v>
                </c:pt>
                <c:pt idx="3">
                  <c:v>19</c:v>
                </c:pt>
                <c:pt idx="4">
                  <c:v>10</c:v>
                </c:pt>
                <c:pt idx="5">
                  <c:v>22</c:v>
                </c:pt>
                <c:pt idx="6">
                  <c:v>15</c:v>
                </c:pt>
                <c:pt idx="7">
                  <c:v>9</c:v>
                </c:pt>
                <c:pt idx="8">
                  <c:v>24</c:v>
                </c:pt>
                <c:pt idx="9">
                  <c:v>162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885824"/>
        <c:axId val="101887360"/>
        <c:axId val="0"/>
      </c:bar3DChart>
      <c:catAx>
        <c:axId val="1018858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01887360"/>
        <c:crosses val="autoZero"/>
        <c:auto val="1"/>
        <c:lblAlgn val="ctr"/>
        <c:lblOffset val="100"/>
        <c:noMultiLvlLbl val="0"/>
      </c:catAx>
      <c:valAx>
        <c:axId val="1018873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Total de Habitantes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18858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s-MX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Material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Hoja1!$H$25</c:f>
              <c:strCache>
                <c:ptCount val="1"/>
                <c:pt idx="0">
                  <c:v>Larvacida</c:v>
                </c:pt>
              </c:strCache>
            </c:strRef>
          </c:tx>
          <c:invertIfNegative val="0"/>
          <c:val>
            <c:numRef>
              <c:f>Hoja1!$H$26:$H$35</c:f>
              <c:numCache>
                <c:formatCode>General</c:formatCode>
                <c:ptCount val="10"/>
                <c:pt idx="0">
                  <c:v>1320</c:v>
                </c:pt>
                <c:pt idx="1">
                  <c:v>1900</c:v>
                </c:pt>
                <c:pt idx="2">
                  <c:v>1080</c:v>
                </c:pt>
                <c:pt idx="3">
                  <c:v>202</c:v>
                </c:pt>
                <c:pt idx="4">
                  <c:v>1040</c:v>
                </c:pt>
                <c:pt idx="5">
                  <c:v>2080</c:v>
                </c:pt>
                <c:pt idx="6">
                  <c:v>1440</c:v>
                </c:pt>
                <c:pt idx="7">
                  <c:v>1220</c:v>
                </c:pt>
                <c:pt idx="8">
                  <c:v>1900</c:v>
                </c:pt>
                <c:pt idx="9">
                  <c:v>12182</c:v>
                </c:pt>
              </c:numCache>
            </c:numRef>
          </c:val>
        </c:ser>
        <c:ser>
          <c:idx val="1"/>
          <c:order val="1"/>
          <c:tx>
            <c:strRef>
              <c:f>Hoja1!$I$25</c:f>
              <c:strCache>
                <c:ptCount val="1"/>
                <c:pt idx="0">
                  <c:v>Volumen</c:v>
                </c:pt>
              </c:strCache>
            </c:strRef>
          </c:tx>
          <c:invertIfNegative val="0"/>
          <c:val>
            <c:numRef>
              <c:f>Hoja1!$I$26:$I$35</c:f>
              <c:numCache>
                <c:formatCode>General</c:formatCode>
                <c:ptCount val="10"/>
                <c:pt idx="0">
                  <c:v>13200</c:v>
                </c:pt>
                <c:pt idx="1">
                  <c:v>19000</c:v>
                </c:pt>
                <c:pt idx="2">
                  <c:v>10800</c:v>
                </c:pt>
                <c:pt idx="3">
                  <c:v>2020</c:v>
                </c:pt>
                <c:pt idx="4">
                  <c:v>10400</c:v>
                </c:pt>
                <c:pt idx="5">
                  <c:v>20800</c:v>
                </c:pt>
                <c:pt idx="6">
                  <c:v>14400</c:v>
                </c:pt>
                <c:pt idx="7">
                  <c:v>12200</c:v>
                </c:pt>
                <c:pt idx="8">
                  <c:v>19000</c:v>
                </c:pt>
                <c:pt idx="9">
                  <c:v>121820</c:v>
                </c:pt>
              </c:numCache>
            </c:numRef>
          </c:val>
        </c:ser>
        <c:ser>
          <c:idx val="2"/>
          <c:order val="2"/>
          <c:tx>
            <c:strRef>
              <c:f>Hoja1!$J$25</c:f>
              <c:strCache>
                <c:ptCount val="1"/>
                <c:pt idx="0">
                  <c:v>Numero de Bolsas</c:v>
                </c:pt>
              </c:strCache>
            </c:strRef>
          </c:tx>
          <c:invertIfNegative val="0"/>
          <c:val>
            <c:numRef>
              <c:f>Hoja1!$J$26:$J$35</c:f>
              <c:numCache>
                <c:formatCode>General</c:formatCode>
                <c:ptCount val="10"/>
                <c:pt idx="0">
                  <c:v>66</c:v>
                </c:pt>
                <c:pt idx="1">
                  <c:v>95</c:v>
                </c:pt>
                <c:pt idx="2">
                  <c:v>54</c:v>
                </c:pt>
                <c:pt idx="3">
                  <c:v>101</c:v>
                </c:pt>
                <c:pt idx="4">
                  <c:v>52</c:v>
                </c:pt>
                <c:pt idx="5">
                  <c:v>104</c:v>
                </c:pt>
                <c:pt idx="6">
                  <c:v>75</c:v>
                </c:pt>
                <c:pt idx="7">
                  <c:v>61</c:v>
                </c:pt>
                <c:pt idx="8">
                  <c:v>95</c:v>
                </c:pt>
                <c:pt idx="9">
                  <c:v>703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542784"/>
        <c:axId val="167544320"/>
      </c:barChart>
      <c:catAx>
        <c:axId val="1675427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67544320"/>
        <c:crosses val="autoZero"/>
        <c:auto val="1"/>
        <c:lblAlgn val="ctr"/>
        <c:lblOffset val="100"/>
        <c:noMultiLvlLbl val="0"/>
      </c:catAx>
      <c:valAx>
        <c:axId val="1675443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Litros</a:t>
                </a:r>
              </a:p>
            </c:rich>
          </c:tx>
          <c:layout>
            <c:manualLayout>
              <c:xMode val="edge"/>
              <c:yMode val="edge"/>
              <c:x val="5.7539673550232227E-2"/>
              <c:y val="0.305299650043744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67542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chemeClr val="accent1"/>
            </a:solidFill>
          </a:ln>
        </c:spPr>
      </c:dTable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s-MX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6250F-F148-4CC0-BAD2-BE76C78AABB6}" type="datetimeFigureOut">
              <a:rPr lang="es-MX" smtClean="0"/>
              <a:pPr/>
              <a:t>01/08/2014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4D593-D318-4B7D-B18F-F0412D6D4DD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441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9C760-DAAF-41ED-9ECC-162D3EEB541D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1318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9C760-DAAF-41ED-9ECC-162D3EEB541D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1318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9C760-DAAF-41ED-9ECC-162D3EEB541D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1318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9C760-DAAF-41ED-9ECC-162D3EEB541D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1318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D593-D318-4B7D-B18F-F0412D6D4DDE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808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18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42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6774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16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52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537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01/08/2014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934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01/08/2014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26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01/08/2014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48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01/08/2014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287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01/08/2014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01/08/2014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29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FE300-CE35-464F-B398-E040B42746C8}" type="datetimeFigureOut">
              <a:rPr lang="es-ES" smtClean="0"/>
              <a:pPr/>
              <a:t>01/08/2014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586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Excel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g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44538" y="4336131"/>
            <a:ext cx="5944256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24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LIC. FÉLIX CÉSAR SALINAS MORALES</a:t>
            </a:r>
          </a:p>
          <a:p>
            <a:pPr algn="ctr"/>
            <a:r>
              <a:rPr lang="es-ES_tradnl" sz="16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SECRETARIO DE DESARROLLO SOCIAL MUNICIPAL</a:t>
            </a:r>
            <a:endParaRPr lang="es-ES" sz="16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1675641" y="1557463"/>
            <a:ext cx="5605121" cy="2107523"/>
            <a:chOff x="1559167" y="1179497"/>
            <a:chExt cx="6774487" cy="2700842"/>
          </a:xfrm>
        </p:grpSpPr>
        <p:pic>
          <p:nvPicPr>
            <p:cNvPr id="6" name="Picture 3" descr="C:\Users\SEC. AYUNTAMIENTO\Desktop\logo Desarrollo Socia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17" t="30616" b="18614"/>
            <a:stretch/>
          </p:blipFill>
          <p:spPr bwMode="auto">
            <a:xfrm>
              <a:off x="1559167" y="1559169"/>
              <a:ext cx="6774487" cy="2321170"/>
            </a:xfrm>
            <a:prstGeom prst="rect">
              <a:avLst/>
            </a:prstGeom>
            <a:noFill/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2220" y="1179497"/>
              <a:ext cx="449980" cy="363228"/>
            </a:xfrm>
            <a:prstGeom prst="rect">
              <a:avLst/>
            </a:prstGeom>
          </p:spPr>
        </p:pic>
      </p:grpSp>
      <p:sp>
        <p:nvSpPr>
          <p:cNvPr id="13" name="12 Rectángulo"/>
          <p:cNvSpPr/>
          <p:nvPr/>
        </p:nvSpPr>
        <p:spPr>
          <a:xfrm>
            <a:off x="1283409" y="158234"/>
            <a:ext cx="69327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 DE ACCIONES REALIZADAS</a:t>
            </a:r>
          </a:p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MES DE JULIO 2014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3"/>
          <p:cNvSpPr txBox="1"/>
          <p:nvPr/>
        </p:nvSpPr>
        <p:spPr>
          <a:xfrm>
            <a:off x="3325826" y="630848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JULIO</a:t>
            </a:r>
          </a:p>
        </p:txBody>
      </p:sp>
      <p:sp>
        <p:nvSpPr>
          <p:cNvPr id="11" name="CuadroTexto 9"/>
          <p:cNvSpPr txBox="1"/>
          <p:nvPr/>
        </p:nvSpPr>
        <p:spPr>
          <a:xfrm>
            <a:off x="347730" y="482526"/>
            <a:ext cx="8488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RECREACION Y EVENTOS</a:t>
            </a:r>
          </a:p>
        </p:txBody>
      </p:sp>
      <p:sp>
        <p:nvSpPr>
          <p:cNvPr id="12" name="CuadroTexto 5"/>
          <p:cNvSpPr txBox="1"/>
          <p:nvPr/>
        </p:nvSpPr>
        <p:spPr>
          <a:xfrm>
            <a:off x="171131" y="1185864"/>
            <a:ext cx="879461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es-MX" b="1" i="1" dirty="0" smtClean="0"/>
          </a:p>
          <a:p>
            <a:pPr algn="ctr">
              <a:buNone/>
            </a:pPr>
            <a:r>
              <a:rPr lang="es-MX" sz="2000" b="1" i="1" dirty="0" smtClean="0">
                <a:latin typeface="Arial" pitchFamily="34" charset="0"/>
                <a:cs typeface="Arial" pitchFamily="34" charset="0"/>
              </a:rPr>
              <a:t>ALMUERZO EN TU COLONIA </a:t>
            </a:r>
            <a:r>
              <a:rPr lang="es-MX" sz="2000" b="1" i="1" dirty="0" smtClean="0">
                <a:latin typeface="Arial" pitchFamily="34" charset="0"/>
                <a:cs typeface="Arial" pitchFamily="34" charset="0"/>
              </a:rPr>
              <a:t>SANTA MÓNICA 14 SEC. </a:t>
            </a:r>
            <a:endParaRPr lang="es-MX" sz="2000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s-MX" b="1" i="1" dirty="0"/>
          </a:p>
          <a:p>
            <a:pPr algn="ctr">
              <a:buNone/>
            </a:pPr>
            <a:endParaRPr lang="es-MX" b="1" i="1" dirty="0" smtClean="0"/>
          </a:p>
          <a:p>
            <a:pPr algn="ctr">
              <a:buNone/>
            </a:pPr>
            <a:endParaRPr lang="es-MX" b="1" i="1" dirty="0"/>
          </a:p>
          <a:p>
            <a:pPr algn="ctr">
              <a:buNone/>
            </a:pPr>
            <a:endParaRPr lang="es-MX" b="1" i="1" dirty="0" smtClean="0"/>
          </a:p>
          <a:p>
            <a:pPr algn="ctr">
              <a:buNone/>
            </a:pPr>
            <a:endParaRPr lang="es-MX" b="1" i="1" dirty="0"/>
          </a:p>
          <a:p>
            <a:pPr algn="ctr">
              <a:buNone/>
            </a:pPr>
            <a:endParaRPr lang="es-MX" b="1" i="1" dirty="0" smtClean="0"/>
          </a:p>
          <a:p>
            <a:pPr algn="ctr">
              <a:buNone/>
            </a:pPr>
            <a:endParaRPr lang="es-MX" b="1" i="1" dirty="0"/>
          </a:p>
          <a:p>
            <a:pPr algn="ctr">
              <a:buNone/>
            </a:pPr>
            <a:endParaRPr lang="es-MX" b="1" i="1" dirty="0" smtClean="0"/>
          </a:p>
          <a:p>
            <a:pPr algn="ctr">
              <a:buNone/>
            </a:pPr>
            <a:endParaRPr lang="es-MX" b="1" i="1" dirty="0"/>
          </a:p>
          <a:p>
            <a:pPr algn="ctr">
              <a:buNone/>
            </a:pPr>
            <a:endParaRPr lang="es-MX" b="1" i="1" dirty="0" smtClean="0"/>
          </a:p>
          <a:p>
            <a:pPr>
              <a:buNone/>
            </a:pPr>
            <a:endParaRPr lang="es-MX" b="1" i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s-MX" sz="2000" i="1" dirty="0">
                <a:latin typeface="Arial" pitchFamily="34" charset="0"/>
                <a:cs typeface="Arial" pitchFamily="34" charset="0"/>
              </a:rPr>
              <a:t>Se preparó el montaje del mobiliario,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se realizo </a:t>
            </a:r>
            <a:r>
              <a:rPr lang="es-MX" sz="2000" i="1" dirty="0">
                <a:latin typeface="Arial" pitchFamily="34" charset="0"/>
                <a:cs typeface="Arial" pitchFamily="34" charset="0"/>
              </a:rPr>
              <a:t>un show infantil y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 entregamos </a:t>
            </a:r>
            <a:r>
              <a:rPr lang="es-MX" sz="2000" i="1" dirty="0">
                <a:latin typeface="Arial" pitchFamily="34" charset="0"/>
                <a:cs typeface="Arial" pitchFamily="34" charset="0"/>
              </a:rPr>
              <a:t>el almuerzo a las vecinas de esta colonia, así mismo se hizo la presentación de Comité de Acción Comunitaria y el Delegado Municipal.</a:t>
            </a:r>
            <a:endParaRPr lang="es-MX" sz="2000" b="1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MX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0" y="2074460"/>
            <a:ext cx="2937506" cy="2606722"/>
          </a:xfrm>
          <a:prstGeom prst="rect">
            <a:avLst/>
          </a:prstGeom>
        </p:spPr>
      </p:pic>
      <p:pic>
        <p:nvPicPr>
          <p:cNvPr id="15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27" y="2074461"/>
            <a:ext cx="2590800" cy="2606722"/>
          </a:xfrm>
          <a:prstGeom prst="rect">
            <a:avLst/>
          </a:prstGeom>
        </p:spPr>
      </p:pic>
      <p:pic>
        <p:nvPicPr>
          <p:cNvPr id="16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89" y="2074461"/>
            <a:ext cx="3081096" cy="260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43189" y="5460642"/>
            <a:ext cx="689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347730" y="482526"/>
            <a:ext cx="8488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RECREACION Y EVENTOS</a:t>
            </a:r>
          </a:p>
        </p:txBody>
      </p:sp>
      <p:sp>
        <p:nvSpPr>
          <p:cNvPr id="15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3325826" y="630848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JULIO</a:t>
            </a:r>
          </a:p>
        </p:txBody>
      </p:sp>
      <p:sp>
        <p:nvSpPr>
          <p:cNvPr id="12" name="CuadroTexto 2"/>
          <p:cNvSpPr txBox="1"/>
          <p:nvPr/>
        </p:nvSpPr>
        <p:spPr>
          <a:xfrm>
            <a:off x="347730" y="1221485"/>
            <a:ext cx="833263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 smtClean="0">
                <a:latin typeface="Arial" pitchFamily="34" charset="0"/>
                <a:cs typeface="Arial" pitchFamily="34" charset="0"/>
              </a:rPr>
              <a:t>LOGISTICA EN JUAREZ </a:t>
            </a:r>
            <a:r>
              <a:rPr lang="es-MX" sz="2000" b="1" i="1" dirty="0" smtClean="0">
                <a:latin typeface="Arial" pitchFamily="34" charset="0"/>
                <a:cs typeface="Arial" pitchFamily="34" charset="0"/>
              </a:rPr>
              <a:t>DE ROL</a:t>
            </a:r>
          </a:p>
          <a:p>
            <a:pPr algn="ctr"/>
            <a:endParaRPr lang="es-MX" sz="2000" b="1" dirty="0"/>
          </a:p>
          <a:p>
            <a:endParaRPr lang="es-MX" sz="2000" b="1" dirty="0" smtClean="0"/>
          </a:p>
          <a:p>
            <a:endParaRPr lang="es-MX" sz="2000" b="1" dirty="0"/>
          </a:p>
          <a:p>
            <a:endParaRPr lang="es-MX" sz="2000" b="1" dirty="0" smtClean="0"/>
          </a:p>
          <a:p>
            <a:endParaRPr lang="es-MX" sz="2000" b="1" dirty="0"/>
          </a:p>
          <a:p>
            <a:endParaRPr lang="es-MX" sz="2000" b="1" dirty="0" smtClean="0"/>
          </a:p>
          <a:p>
            <a:endParaRPr lang="es-MX" sz="2000" b="1" dirty="0"/>
          </a:p>
          <a:p>
            <a:endParaRPr lang="es-MX" sz="2000" b="1" dirty="0" smtClean="0"/>
          </a:p>
          <a:p>
            <a:endParaRPr lang="es-MX" i="1" dirty="0" smtClean="0"/>
          </a:p>
          <a:p>
            <a:endParaRPr lang="es-MX" i="1" dirty="0" smtClean="0"/>
          </a:p>
          <a:p>
            <a:endParaRPr lang="es-MX" i="1" dirty="0"/>
          </a:p>
          <a:p>
            <a:pPr algn="ctr"/>
            <a:r>
              <a:rPr lang="es-MX" sz="2000" i="1" dirty="0" smtClean="0">
                <a:latin typeface="Arial" pitchFamily="34" charset="0"/>
                <a:cs typeface="Arial" pitchFamily="34" charset="0"/>
              </a:rPr>
              <a:t>Realizamos la logística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de la carrera del Instituto de las Mujeres, así como la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animación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durante la misma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, y entregando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la hidratación,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mangonadas y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almuerzos para el </a:t>
            </a:r>
            <a:r>
              <a:rPr lang="es-MX" sz="2000" i="1" dirty="0" err="1" smtClean="0">
                <a:latin typeface="Arial" pitchFamily="34" charset="0"/>
                <a:cs typeface="Arial" pitchFamily="34" charset="0"/>
              </a:rPr>
              <a:t>Staff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20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1596788"/>
            <a:ext cx="2914650" cy="2575162"/>
          </a:xfrm>
          <a:prstGeom prst="rect">
            <a:avLst/>
          </a:prstGeom>
        </p:spPr>
      </p:pic>
      <p:pic>
        <p:nvPicPr>
          <p:cNvPr id="14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80" y="1596788"/>
            <a:ext cx="2814637" cy="2575162"/>
          </a:xfrm>
          <a:prstGeom prst="rect">
            <a:avLst/>
          </a:prstGeom>
        </p:spPr>
      </p:pic>
      <p:pic>
        <p:nvPicPr>
          <p:cNvPr id="16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62" y="1596788"/>
            <a:ext cx="2657475" cy="257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4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1197735"/>
            <a:ext cx="906671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 smtClean="0">
                <a:latin typeface="Arial" pitchFamily="34" charset="0"/>
                <a:cs typeface="Arial" pitchFamily="34" charset="0"/>
              </a:rPr>
              <a:t>CAMPAMENTO DE VERANO</a:t>
            </a:r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000" b="1" dirty="0" smtClean="0"/>
          </a:p>
          <a:p>
            <a:pPr algn="ctr"/>
            <a:endParaRPr lang="es-MX" sz="2000" b="1" dirty="0"/>
          </a:p>
          <a:p>
            <a:pPr algn="ctr"/>
            <a:endParaRPr lang="es-MX" sz="2000" b="1" dirty="0" smtClean="0"/>
          </a:p>
          <a:p>
            <a:endParaRPr lang="es-MX" sz="2000" b="1" dirty="0"/>
          </a:p>
          <a:p>
            <a:pPr algn="ctr"/>
            <a:endParaRPr lang="es-MX" sz="2000" b="1" dirty="0" smtClean="0"/>
          </a:p>
          <a:p>
            <a:pPr algn="ctr"/>
            <a:endParaRPr lang="es-MX" sz="2000" b="1" dirty="0"/>
          </a:p>
          <a:p>
            <a:endParaRPr lang="es-MX" sz="2000" b="1" dirty="0"/>
          </a:p>
          <a:p>
            <a:endParaRPr lang="es-MX" sz="2000" b="1" dirty="0" smtClean="0"/>
          </a:p>
          <a:p>
            <a:endParaRPr lang="es-MX" sz="2000" b="1" dirty="0"/>
          </a:p>
          <a:p>
            <a:endParaRPr lang="es-MX" sz="2000" dirty="0" smtClean="0"/>
          </a:p>
          <a:p>
            <a:endParaRPr lang="es-MX" sz="2000" dirty="0"/>
          </a:p>
          <a:p>
            <a:pPr algn="ctr"/>
            <a:r>
              <a:rPr lang="es-MX" sz="2000" i="1" dirty="0" smtClean="0">
                <a:latin typeface="Arial" pitchFamily="34" charset="0"/>
                <a:cs typeface="Arial" pitchFamily="34" charset="0"/>
              </a:rPr>
              <a:t>El 15 de Julio se dio inicio al Campamento de Verano, en el recreativo Magdalena, participando con diferentes actividades,  juegos para los niños y adultos, desarrollando clases de </a:t>
            </a:r>
            <a:r>
              <a:rPr lang="es-MX" sz="2000" i="1" dirty="0" err="1" smtClean="0">
                <a:latin typeface="Arial" pitchFamily="34" charset="0"/>
                <a:cs typeface="Arial" pitchFamily="34" charset="0"/>
              </a:rPr>
              <a:t>bailoterapia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, acu aeróbics, juegos diversos de destreza y habilidad, entre otras.</a:t>
            </a:r>
            <a:endParaRPr lang="es-MX" sz="2000" i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endParaRPr lang="es-MX" sz="2000" b="1" dirty="0"/>
          </a:p>
          <a:p>
            <a:endParaRPr lang="es-MX" sz="2000" b="1" dirty="0" smtClean="0"/>
          </a:p>
          <a:p>
            <a:endParaRPr lang="es-MX" sz="2000" b="1" dirty="0"/>
          </a:p>
          <a:p>
            <a:endParaRPr lang="es-MX" sz="2000" b="1" dirty="0" smtClean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7" y="1542196"/>
            <a:ext cx="2869320" cy="17010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53" y="1542196"/>
            <a:ext cx="2863935" cy="169271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386" y="1542196"/>
            <a:ext cx="3031897" cy="192966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7" y="3247721"/>
            <a:ext cx="2869320" cy="165443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06" y="3261369"/>
            <a:ext cx="2863935" cy="165443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90" y="3261369"/>
            <a:ext cx="3031897" cy="1645380"/>
          </a:xfrm>
          <a:prstGeom prst="rect">
            <a:avLst/>
          </a:prstGeom>
        </p:spPr>
      </p:pic>
      <p:sp>
        <p:nvSpPr>
          <p:cNvPr id="10" name="CuadroTexto 11"/>
          <p:cNvSpPr txBox="1"/>
          <p:nvPr/>
        </p:nvSpPr>
        <p:spPr>
          <a:xfrm>
            <a:off x="332862" y="478865"/>
            <a:ext cx="8488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RECREACION Y EVENTOS</a:t>
            </a:r>
          </a:p>
        </p:txBody>
      </p:sp>
      <p:sp>
        <p:nvSpPr>
          <p:cNvPr id="16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3"/>
          <p:cNvSpPr txBox="1"/>
          <p:nvPr/>
        </p:nvSpPr>
        <p:spPr>
          <a:xfrm>
            <a:off x="3325826" y="630848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JULIO</a:t>
            </a:r>
          </a:p>
        </p:txBody>
      </p:sp>
    </p:spTree>
    <p:extLst>
      <p:ext uri="{BB962C8B-B14F-4D97-AF65-F5344CB8AC3E}">
        <p14:creationId xmlns:p14="http://schemas.microsoft.com/office/powerpoint/2010/main" val="309270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1197735"/>
            <a:ext cx="906671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FERIA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 EMPLEO</a:t>
            </a:r>
          </a:p>
          <a:p>
            <a:pPr algn="ctr"/>
            <a:endParaRPr lang="es-MX" sz="2000" b="1" dirty="0" smtClean="0"/>
          </a:p>
          <a:p>
            <a:pPr algn="ctr"/>
            <a:endParaRPr lang="es-MX" sz="2000" b="1" dirty="0"/>
          </a:p>
          <a:p>
            <a:pPr algn="ctr"/>
            <a:endParaRPr lang="es-MX" sz="2000" b="1" dirty="0" smtClean="0"/>
          </a:p>
          <a:p>
            <a:endParaRPr lang="es-MX" sz="2000" b="1" dirty="0"/>
          </a:p>
          <a:p>
            <a:pPr algn="ctr"/>
            <a:endParaRPr lang="es-MX" sz="2000" b="1" dirty="0" smtClean="0"/>
          </a:p>
          <a:p>
            <a:pPr algn="ctr"/>
            <a:endParaRPr lang="es-MX" sz="2000" b="1" dirty="0"/>
          </a:p>
          <a:p>
            <a:endParaRPr lang="es-MX" sz="2000" b="1" dirty="0"/>
          </a:p>
          <a:p>
            <a:endParaRPr lang="es-MX" sz="2000" b="1" dirty="0" smtClean="0"/>
          </a:p>
          <a:p>
            <a:endParaRPr lang="es-MX" sz="2000" b="1" dirty="0"/>
          </a:p>
          <a:p>
            <a:endParaRPr lang="es-MX" sz="2000" dirty="0"/>
          </a:p>
          <a:p>
            <a:pPr algn="ctr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000" i="1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brindó el apoyo en el evento “FERIA DEL EMPLEO”, así mismo con la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animación,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entrega de material de apoyo y registro de los asistentes. </a:t>
            </a:r>
            <a:endParaRPr lang="es-MX" sz="2000" i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2000" i="1" dirty="0" smtClean="0">
              <a:latin typeface="Arial" pitchFamily="34" charset="0"/>
              <a:cs typeface="Arial" pitchFamily="34" charset="0"/>
            </a:endParaRPr>
          </a:p>
          <a:p>
            <a:endParaRPr lang="es-MX" sz="2000" b="1" i="1" dirty="0">
              <a:latin typeface="Arial" pitchFamily="34" charset="0"/>
              <a:cs typeface="Arial" pitchFamily="34" charset="0"/>
            </a:endParaRPr>
          </a:p>
          <a:p>
            <a:endParaRPr lang="es-MX" sz="2000" b="1" dirty="0" smtClean="0"/>
          </a:p>
          <a:p>
            <a:endParaRPr lang="es-MX" sz="2000" b="1" dirty="0"/>
          </a:p>
          <a:p>
            <a:endParaRPr lang="es-MX" sz="2000" b="1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2047165"/>
            <a:ext cx="3066233" cy="26650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396" y="2047166"/>
            <a:ext cx="2568621" cy="26650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017" y="2047165"/>
            <a:ext cx="3174562" cy="2665064"/>
          </a:xfrm>
          <a:prstGeom prst="rect">
            <a:avLst/>
          </a:prstGeom>
        </p:spPr>
      </p:pic>
      <p:sp>
        <p:nvSpPr>
          <p:cNvPr id="8" name="CuadroTexto 11"/>
          <p:cNvSpPr txBox="1"/>
          <p:nvPr/>
        </p:nvSpPr>
        <p:spPr>
          <a:xfrm>
            <a:off x="332862" y="478865"/>
            <a:ext cx="8488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RECREACION Y EVENTOS</a:t>
            </a:r>
          </a:p>
        </p:txBody>
      </p:sp>
      <p:sp>
        <p:nvSpPr>
          <p:cNvPr id="9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3"/>
          <p:cNvSpPr txBox="1"/>
          <p:nvPr/>
        </p:nvSpPr>
        <p:spPr>
          <a:xfrm>
            <a:off x="3325826" y="630848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JULIO</a:t>
            </a:r>
          </a:p>
        </p:txBody>
      </p:sp>
    </p:spTree>
    <p:extLst>
      <p:ext uri="{BB962C8B-B14F-4D97-AF65-F5344CB8AC3E}">
        <p14:creationId xmlns:p14="http://schemas.microsoft.com/office/powerpoint/2010/main" val="2480106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32862" y="478865"/>
            <a:ext cx="8488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RECREACION Y EVENTOS</a:t>
            </a:r>
          </a:p>
        </p:txBody>
      </p:sp>
      <p:sp>
        <p:nvSpPr>
          <p:cNvPr id="5" name="CuadroTexto 3"/>
          <p:cNvSpPr txBox="1"/>
          <p:nvPr/>
        </p:nvSpPr>
        <p:spPr>
          <a:xfrm>
            <a:off x="2176380" y="6322338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270292" y="0"/>
            <a:ext cx="6568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14149" y="1443841"/>
            <a:ext cx="801123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b="1" dirty="0"/>
          </a:p>
          <a:p>
            <a:pPr algn="ctr"/>
            <a:endParaRPr lang="es-MX" b="1" dirty="0" smtClean="0"/>
          </a:p>
          <a:p>
            <a:pPr algn="ctr"/>
            <a:endParaRPr lang="es-MX" b="1" dirty="0" smtClean="0"/>
          </a:p>
          <a:p>
            <a:r>
              <a:rPr lang="es-MX" sz="2000" dirty="0">
                <a:latin typeface="Arial" pitchFamily="34" charset="0"/>
                <a:cs typeface="Arial" pitchFamily="34" charset="0"/>
              </a:rPr>
              <a:t>*</a:t>
            </a:r>
            <a:r>
              <a:rPr lang="es-MX" i="1" dirty="0" smtClean="0">
                <a:latin typeface="Arial" pitchFamily="34" charset="0"/>
                <a:cs typeface="Arial" pitchFamily="34" charset="0"/>
              </a:rPr>
              <a:t>REALIZAR  </a:t>
            </a:r>
            <a:r>
              <a:rPr lang="es-MX" i="1" dirty="0">
                <a:latin typeface="Arial" pitchFamily="34" charset="0"/>
                <a:cs typeface="Arial" pitchFamily="34" charset="0"/>
              </a:rPr>
              <a:t>“BRIGADAS EN TU COLONIA” CON  CORTE DE CABELLO PARA NIÑOS.</a:t>
            </a:r>
          </a:p>
          <a:p>
            <a:endParaRPr lang="es-MX" i="1" dirty="0">
              <a:latin typeface="Arial" pitchFamily="34" charset="0"/>
              <a:cs typeface="Arial" pitchFamily="34" charset="0"/>
            </a:endParaRPr>
          </a:p>
          <a:p>
            <a:r>
              <a:rPr lang="es-MX" i="1" dirty="0">
                <a:latin typeface="Arial" pitchFamily="34" charset="0"/>
                <a:cs typeface="Arial" pitchFamily="34" charset="0"/>
              </a:rPr>
              <a:t>*</a:t>
            </a:r>
            <a:r>
              <a:rPr lang="es-MX" i="1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es-MX" i="1" dirty="0">
                <a:latin typeface="Arial" pitchFamily="34" charset="0"/>
                <a:cs typeface="Arial" pitchFamily="34" charset="0"/>
              </a:rPr>
              <a:t>MANUALIDADES EN CASAS AMIGAS DE DIFERENTES COLONIAS</a:t>
            </a:r>
          </a:p>
          <a:p>
            <a:endParaRPr lang="es-MX" i="1" dirty="0">
              <a:latin typeface="Arial" pitchFamily="34" charset="0"/>
              <a:cs typeface="Arial" pitchFamily="34" charset="0"/>
            </a:endParaRPr>
          </a:p>
          <a:p>
            <a:r>
              <a:rPr lang="es-MX" i="1" dirty="0">
                <a:latin typeface="Arial" pitchFamily="34" charset="0"/>
                <a:cs typeface="Arial" pitchFamily="34" charset="0"/>
              </a:rPr>
              <a:t>*</a:t>
            </a:r>
            <a:r>
              <a:rPr lang="es-MX" i="1" dirty="0" smtClean="0">
                <a:latin typeface="Arial" pitchFamily="34" charset="0"/>
                <a:cs typeface="Arial" pitchFamily="34" charset="0"/>
              </a:rPr>
              <a:t>DAR </a:t>
            </a:r>
            <a:r>
              <a:rPr lang="es-MX" i="1" dirty="0">
                <a:latin typeface="Arial" pitchFamily="34" charset="0"/>
                <a:cs typeface="Arial" pitchFamily="34" charset="0"/>
              </a:rPr>
              <a:t>APOYO  EN LOS EVENTOS DE LAS DIFERENTES SECRETARÍAS </a:t>
            </a:r>
          </a:p>
          <a:p>
            <a:endParaRPr lang="es-MX" b="1" dirty="0"/>
          </a:p>
          <a:p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7310340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3"/>
          <p:cNvSpPr txBox="1"/>
          <p:nvPr/>
        </p:nvSpPr>
        <p:spPr>
          <a:xfrm>
            <a:off x="439046" y="468877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 DE CONCERTACIÓN SOCIAL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3"/>
          <p:cNvSpPr txBox="1"/>
          <p:nvPr/>
        </p:nvSpPr>
        <p:spPr>
          <a:xfrm>
            <a:off x="3447548" y="6281592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JULIO 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825582"/>
              </p:ext>
            </p:extLst>
          </p:nvPr>
        </p:nvGraphicFramePr>
        <p:xfrm>
          <a:off x="373220" y="4855930"/>
          <a:ext cx="8126568" cy="1122745"/>
        </p:xfrm>
        <a:graphic>
          <a:graphicData uri="http://schemas.openxmlformats.org/drawingml/2006/table">
            <a:tbl>
              <a:tblPr/>
              <a:tblGrid>
                <a:gridCol w="1415279"/>
                <a:gridCol w="1640903"/>
                <a:gridCol w="1739357"/>
                <a:gridCol w="1673719"/>
                <a:gridCol w="1657310"/>
              </a:tblGrid>
              <a:tr h="57735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PERSONAS ATENDIDAS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PROBABLES CONTRATADOS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EMPRESAS CONTACTADAS DURANTE EL MES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DE EMPRESAS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PENDIENTES POR COLOCAR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42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712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225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362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10 Imagen" descr="C:\Documents and Settings\Usuario\Escritorio\IMG-20140731-WA0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30" y="1741535"/>
            <a:ext cx="3057100" cy="179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C:\Documents and Settings\Usuario\Escritorio\IMG-20140731-WA00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2244" y="1741535"/>
            <a:ext cx="2717337" cy="179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C:\Documents and Settings\Usuario\Escritorio\IMG-20140731-WA00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7516" y="1741535"/>
            <a:ext cx="2830785" cy="179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239151" y="3838713"/>
            <a:ext cx="8454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i="1" dirty="0" smtClean="0">
                <a:latin typeface="Arial" pitchFamily="34" charset="0"/>
                <a:cs typeface="Arial" pitchFamily="34" charset="0"/>
              </a:rPr>
              <a:t>Se sigue dando atención a la ciudadanía canalizando con las diferentes empresas que apoyan al municipio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.</a:t>
            </a:r>
            <a:endParaRPr lang="es-ES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392244" y="1279870"/>
            <a:ext cx="2706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  </a:t>
            </a:r>
            <a:r>
              <a:rPr lang="es-ES" sz="2400" b="1" i="1" dirty="0">
                <a:latin typeface="Arial" pitchFamily="34" charset="0"/>
                <a:cs typeface="Arial" pitchFamily="34" charset="0"/>
              </a:rPr>
              <a:t>Bolsa de trabajo</a:t>
            </a:r>
            <a:endParaRPr lang="es-MX" sz="2400" i="1" dirty="0"/>
          </a:p>
        </p:txBody>
      </p:sp>
      <p:sp>
        <p:nvSpPr>
          <p:cNvPr id="16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5264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447548" y="6281592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JULIO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67286" y="1302436"/>
            <a:ext cx="85322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Eventos en los que participamos:</a:t>
            </a:r>
          </a:p>
          <a:p>
            <a:pPr algn="ctr"/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Brigada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Col. Residencial Las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Quintas</a:t>
            </a:r>
            <a:endParaRPr lang="en-US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s-ES" sz="2400" b="1" i="1" dirty="0" smtClean="0">
              <a:latin typeface="Arial" pitchFamily="34" charset="0"/>
              <a:cs typeface="Arial" pitchFamily="34" charset="0"/>
            </a:endParaRPr>
          </a:p>
          <a:p>
            <a:endParaRPr lang="es-ES" sz="2400" dirty="0" smtClean="0"/>
          </a:p>
          <a:p>
            <a:endParaRPr lang="es-MX" sz="2400" dirty="0"/>
          </a:p>
        </p:txBody>
      </p:sp>
      <p:pic>
        <p:nvPicPr>
          <p:cNvPr id="14" name="13 Imagen" descr="C:\Documents and Settings\Usuario\Escritorio\IMG_20140626_1519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86" y="2456597"/>
            <a:ext cx="2872591" cy="241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C:\Documents and Settings\Usuario\Escritorio\IMG_20140626_1425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878" y="2456597"/>
            <a:ext cx="2588237" cy="241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 descr="C:\Documents and Settings\Usuario\Escritorio\IMG_20140626_1425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8115" y="2456598"/>
            <a:ext cx="3071424" cy="241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382282"/>
              </p:ext>
            </p:extLst>
          </p:nvPr>
        </p:nvGraphicFramePr>
        <p:xfrm>
          <a:off x="633045" y="4870646"/>
          <a:ext cx="7638758" cy="1166591"/>
        </p:xfrm>
        <a:graphic>
          <a:graphicData uri="http://schemas.openxmlformats.org/drawingml/2006/table">
            <a:tbl>
              <a:tblPr/>
              <a:tblGrid>
                <a:gridCol w="1955522"/>
                <a:gridCol w="1629602"/>
                <a:gridCol w="1894412"/>
                <a:gridCol w="2159222"/>
              </a:tblGrid>
              <a:tr h="63091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FECHA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PERSONAS ATENDIDAS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PROBABLES CONTRATADOS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PENDIENTES POR COLOCAR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8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r>
                        <a:rPr lang="es-ES" sz="18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 Junio 2014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uadroTexto 3"/>
          <p:cNvSpPr txBox="1"/>
          <p:nvPr/>
        </p:nvSpPr>
        <p:spPr>
          <a:xfrm>
            <a:off x="439046" y="468877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 DE CONCERTACIÓN SOCIAL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1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765384"/>
              </p:ext>
            </p:extLst>
          </p:nvPr>
        </p:nvGraphicFramePr>
        <p:xfrm>
          <a:off x="752622" y="4446020"/>
          <a:ext cx="7638758" cy="1518285"/>
        </p:xfrm>
        <a:graphic>
          <a:graphicData uri="http://schemas.openxmlformats.org/drawingml/2006/table">
            <a:tbl>
              <a:tblPr/>
              <a:tblGrid>
                <a:gridCol w="1955522"/>
                <a:gridCol w="1629602"/>
                <a:gridCol w="1894412"/>
                <a:gridCol w="2159222"/>
              </a:tblGrid>
              <a:tr h="82111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FECHA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PERSONAS ATENDIDAS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PROBABLES CONTRATADOS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PENDIENTES POR COLOCAR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17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 Julio</a:t>
                      </a: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267286" y="1533049"/>
            <a:ext cx="85322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Brigada Col. Colinas de San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Juan</a:t>
            </a:r>
            <a:endParaRPr lang="en-US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sz="2400" dirty="0" smtClean="0"/>
          </a:p>
          <a:p>
            <a:endParaRPr lang="es-MX" sz="2400" dirty="0"/>
          </a:p>
        </p:txBody>
      </p:sp>
      <p:pic>
        <p:nvPicPr>
          <p:cNvPr id="4" name="3 Imagen" descr="C:\Documents and Settings\Usuario\Escritorio\DSCF65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479" y="1973873"/>
            <a:ext cx="2874008" cy="221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C:\Documents and Settings\Usuario\Escritorio\DSCF65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0487" y="1987941"/>
            <a:ext cx="2799470" cy="220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C:\Documents and Settings\Usuario\Escritorio\DSCF65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9957" y="1987941"/>
            <a:ext cx="2989582" cy="220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uadroTexto 3"/>
          <p:cNvSpPr txBox="1"/>
          <p:nvPr/>
        </p:nvSpPr>
        <p:spPr>
          <a:xfrm>
            <a:off x="3447548" y="6281592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JULIO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3"/>
          <p:cNvSpPr txBox="1"/>
          <p:nvPr/>
        </p:nvSpPr>
        <p:spPr>
          <a:xfrm>
            <a:off x="439046" y="468877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 DE CONCERTACIÓN SOCIAL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253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3"/>
          <p:cNvSpPr txBox="1"/>
          <p:nvPr/>
        </p:nvSpPr>
        <p:spPr>
          <a:xfrm>
            <a:off x="3447548" y="6281592"/>
            <a:ext cx="259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JULIO 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044256"/>
              </p:ext>
            </p:extLst>
          </p:nvPr>
        </p:nvGraphicFramePr>
        <p:xfrm>
          <a:off x="365760" y="4813261"/>
          <a:ext cx="8187397" cy="1286240"/>
        </p:xfrm>
        <a:graphic>
          <a:graphicData uri="http://schemas.openxmlformats.org/drawingml/2006/table">
            <a:tbl>
              <a:tblPr/>
              <a:tblGrid>
                <a:gridCol w="2010940"/>
                <a:gridCol w="2064804"/>
                <a:gridCol w="2064804"/>
                <a:gridCol w="2046849"/>
              </a:tblGrid>
              <a:tr h="6923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Fecha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Personas Atendidas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Beneficiados</a:t>
                      </a:r>
                      <a:r>
                        <a:rPr lang="es-ES" sz="18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del Programa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Notarias</a:t>
                      </a:r>
                      <a:r>
                        <a:rPr lang="es-ES" sz="18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Participantes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90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r>
                        <a:rPr lang="es-ES" sz="18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 Julio de 2014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s-ES" sz="18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(Notaria 101)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284771" y="1205503"/>
            <a:ext cx="85322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Brigada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Ciudad de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Confianza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Testamentos Gratuitos</a:t>
            </a:r>
          </a:p>
          <a:p>
            <a:pPr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sz="2400" dirty="0" smtClean="0"/>
          </a:p>
          <a:p>
            <a:endParaRPr lang="es-MX" sz="2400" dirty="0"/>
          </a:p>
        </p:txBody>
      </p:sp>
      <p:pic>
        <p:nvPicPr>
          <p:cNvPr id="4" name="Picture 2" descr="C:\Documents and Settings\Usuario\Escritorio\IMG-20140801-WA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544330"/>
            <a:ext cx="2811438" cy="2273330"/>
          </a:xfrm>
          <a:prstGeom prst="rect">
            <a:avLst/>
          </a:prstGeom>
          <a:noFill/>
        </p:spPr>
      </p:pic>
      <p:pic>
        <p:nvPicPr>
          <p:cNvPr id="7" name="Picture 4" descr="C:\Documents and Settings\Usuario\Escritorio\IMG-20140731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1439" y="2544330"/>
            <a:ext cx="2919992" cy="2273329"/>
          </a:xfrm>
          <a:prstGeom prst="rect">
            <a:avLst/>
          </a:prstGeom>
          <a:noFill/>
        </p:spPr>
      </p:pic>
      <p:pic>
        <p:nvPicPr>
          <p:cNvPr id="1030" name="Picture 6" descr="C:\Documents and Settings\Usuario\Escritorio\IMG-20140801-WA0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1431" y="2544331"/>
            <a:ext cx="3235148" cy="2273328"/>
          </a:xfrm>
          <a:prstGeom prst="rect">
            <a:avLst/>
          </a:prstGeom>
          <a:noFill/>
        </p:spPr>
      </p:pic>
      <p:sp>
        <p:nvSpPr>
          <p:cNvPr id="11" name="CuadroTexto 3"/>
          <p:cNvSpPr txBox="1"/>
          <p:nvPr/>
        </p:nvSpPr>
        <p:spPr>
          <a:xfrm>
            <a:off x="439046" y="468877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 DE CONCERTACIÓN SOCIAL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71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5509" y="1245587"/>
            <a:ext cx="85322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Brigada“Ciudad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Confianza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Feria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 Empleo</a:t>
            </a:r>
          </a:p>
          <a:p>
            <a:pPr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sz="2400" dirty="0" smtClean="0"/>
          </a:p>
          <a:p>
            <a:endParaRPr lang="es-MX" sz="2400" dirty="0"/>
          </a:p>
        </p:txBody>
      </p:sp>
      <p:pic>
        <p:nvPicPr>
          <p:cNvPr id="3" name="2 Imagen" descr="C:\Documents and Settings\Usuario\Escritorio\IMG-20140731-WA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043" y="2456602"/>
            <a:ext cx="2649562" cy="216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Usuario\Escritorio\IMG-20140731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9605" y="2429306"/>
            <a:ext cx="2960694" cy="2165373"/>
          </a:xfrm>
          <a:prstGeom prst="rect">
            <a:avLst/>
          </a:prstGeom>
          <a:noFill/>
        </p:spPr>
      </p:pic>
      <p:pic>
        <p:nvPicPr>
          <p:cNvPr id="2051" name="Picture 3" descr="C:\Documents and Settings\Usuario\Escritorio\IMG-20140801-WA0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0860" y="2429306"/>
            <a:ext cx="3141785" cy="2193510"/>
          </a:xfrm>
          <a:prstGeom prst="rect">
            <a:avLst/>
          </a:prstGeom>
          <a:noFill/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697490"/>
              </p:ext>
            </p:extLst>
          </p:nvPr>
        </p:nvGraphicFramePr>
        <p:xfrm>
          <a:off x="351692" y="4622192"/>
          <a:ext cx="8187397" cy="1286240"/>
        </p:xfrm>
        <a:graphic>
          <a:graphicData uri="http://schemas.openxmlformats.org/drawingml/2006/table">
            <a:tbl>
              <a:tblPr/>
              <a:tblGrid>
                <a:gridCol w="2010940"/>
                <a:gridCol w="2064804"/>
                <a:gridCol w="2064804"/>
                <a:gridCol w="2046849"/>
              </a:tblGrid>
              <a:tr h="6923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Fecha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Personas Atendidas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Empresas</a:t>
                      </a:r>
                      <a:r>
                        <a:rPr lang="es-ES" sz="18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Participantes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Vacantes</a:t>
                      </a:r>
                      <a:r>
                        <a:rPr lang="es-ES" sz="18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Ofrecidas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90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r>
                        <a:rPr lang="es-ES" sz="18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 Julio de 2014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1640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uadroTexto 3"/>
          <p:cNvSpPr txBox="1"/>
          <p:nvPr/>
        </p:nvSpPr>
        <p:spPr>
          <a:xfrm>
            <a:off x="3447548" y="6281592"/>
            <a:ext cx="259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JULIO 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3"/>
          <p:cNvSpPr txBox="1"/>
          <p:nvPr/>
        </p:nvSpPr>
        <p:spPr>
          <a:xfrm>
            <a:off x="439046" y="468877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 DE CONCERTACIÓN SOCIAL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63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28411" y="1823186"/>
            <a:ext cx="775952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s-MX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dirty="0">
              <a:ea typeface="Calibri"/>
              <a:cs typeface="Times New Roman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0034" y="1571612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Aquí se muestra una grafica comparativa de número de Jóvenes que toman las diferentes clases que ofrece el Instituto de la Juventud:</a:t>
            </a:r>
            <a:endParaRPr lang="es-MX" dirty="0"/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501849058"/>
              </p:ext>
            </p:extLst>
          </p:nvPr>
        </p:nvGraphicFramePr>
        <p:xfrm>
          <a:off x="1160171" y="2442570"/>
          <a:ext cx="6096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3"/>
          <p:cNvSpPr txBox="1"/>
          <p:nvPr/>
        </p:nvSpPr>
        <p:spPr>
          <a:xfrm>
            <a:off x="3325825" y="6308486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n-US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1"/>
          <p:cNvSpPr txBox="1"/>
          <p:nvPr/>
        </p:nvSpPr>
        <p:spPr>
          <a:xfrm>
            <a:off x="1578585" y="5453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2202053" y="907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97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6136" y="1432404"/>
            <a:ext cx="8532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ctr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37626" y="166391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Seguir llevando la Bolsa de Trabajo a las 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colonias, 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en conjunto con la Dirección de Acción Comunitaria y El Instituto de las Mujeres.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000" i="1" dirty="0">
                <a:latin typeface="Arial" pitchFamily="34" charset="0"/>
                <a:cs typeface="Arial" pitchFamily="34" charset="0"/>
              </a:rPr>
              <a:t>L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levar 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a cabo otra Brigada </a:t>
            </a:r>
            <a:r>
              <a:rPr lang="es-E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e  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incluir Feria de Empleo, Testamentos Gratuitos, Actas Gratuitas y Cursos de Capacitación.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Durante este mes de Agosto se estarán entregando los testamentos a los ciudadanos que hicieron su tramite en la Brigada Pasada.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2000" i="1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94561" y="1608938"/>
            <a:ext cx="85322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sz="2400" dirty="0" smtClean="0"/>
          </a:p>
          <a:p>
            <a:endParaRPr lang="es-MX" sz="2400" dirty="0"/>
          </a:p>
        </p:txBody>
      </p:sp>
      <p:sp>
        <p:nvSpPr>
          <p:cNvPr id="8" name="7 Rectángulo"/>
          <p:cNvSpPr/>
          <p:nvPr/>
        </p:nvSpPr>
        <p:spPr>
          <a:xfrm>
            <a:off x="1270292" y="0"/>
            <a:ext cx="6568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444850" y="478865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CONCERTACIÓN SOCIAL</a:t>
            </a:r>
            <a:endParaRPr lang="en-US" sz="3200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3"/>
          <p:cNvSpPr txBox="1"/>
          <p:nvPr/>
        </p:nvSpPr>
        <p:spPr>
          <a:xfrm>
            <a:off x="2176380" y="6322338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59035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369190" y="580503"/>
            <a:ext cx="877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3"/>
          <p:cNvSpPr txBox="1"/>
          <p:nvPr/>
        </p:nvSpPr>
        <p:spPr>
          <a:xfrm>
            <a:off x="2202053" y="160802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3325825" y="6308486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JULIO</a:t>
            </a:r>
          </a:p>
        </p:txBody>
      </p:sp>
      <p:pic>
        <p:nvPicPr>
          <p:cNvPr id="9" name="Picture 2" descr="C:\Users\patrimonio1\Documents\FOTOS GENERAL\NUEVAS\DSCF4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8095" y="1686169"/>
            <a:ext cx="2715905" cy="2497541"/>
          </a:xfrm>
          <a:prstGeom prst="rect">
            <a:avLst/>
          </a:prstGeom>
          <a:noFill/>
        </p:spPr>
      </p:pic>
      <p:pic>
        <p:nvPicPr>
          <p:cNvPr id="10" name="Picture 3" descr="C:\Users\patrimonio1\Documents\FOTOS GENERAL\NUEVAS\DSCF4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5574" y="1651715"/>
            <a:ext cx="3398292" cy="2487305"/>
          </a:xfrm>
          <a:prstGeom prst="rect">
            <a:avLst/>
          </a:prstGeom>
          <a:noFill/>
        </p:spPr>
      </p:pic>
      <p:pic>
        <p:nvPicPr>
          <p:cNvPr id="11" name="Picture 4" descr="C:\Users\patrimonio1\Documents\FOTOS GENERAL\NUEVAS\DSCF4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1665363"/>
            <a:ext cx="3043450" cy="2511189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476405" y="4490449"/>
            <a:ext cx="8230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i="1" dirty="0">
                <a:latin typeface="Arial" pitchFamily="34" charset="0"/>
                <a:cs typeface="Arial" pitchFamily="34" charset="0"/>
              </a:rPr>
              <a:t>Se llevo a cabo la clausura del 1er. Grupo de manejo en coordinación con la Secretaría de Seguridad Pública, con un total de 24 horas teórico-practico y se les entrego su reconocimiento e iniciamos el segundo curso con un grupo de 30 Mujeres.</a:t>
            </a:r>
            <a:endParaRPr lang="es-MX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160546" y="1274236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i="1" dirty="0" smtClean="0">
                <a:latin typeface="Arial" pitchFamily="34" charset="0"/>
                <a:cs typeface="Arial" pitchFamily="34" charset="0"/>
              </a:rPr>
              <a:t>CURSO DE MANEJO</a:t>
            </a:r>
            <a:endParaRPr lang="es-MX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02053" y="-18970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325825" y="6308486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n-US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patrimonio1\Documents\FOTOS GENERAL\NUEVAS\DSCF4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3" y="1617072"/>
            <a:ext cx="2879678" cy="2299835"/>
          </a:xfrm>
          <a:prstGeom prst="rect">
            <a:avLst/>
          </a:prstGeom>
          <a:noFill/>
        </p:spPr>
      </p:pic>
      <p:pic>
        <p:nvPicPr>
          <p:cNvPr id="7" name="Picture 3" descr="C:\Users\patrimonio1\Documents\FOTOS GENERAL\NUEVAS\DSCF4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5912" y="1617072"/>
            <a:ext cx="2884380" cy="2279176"/>
          </a:xfrm>
          <a:prstGeom prst="rect">
            <a:avLst/>
          </a:prstGeom>
          <a:noFill/>
        </p:spPr>
      </p:pic>
      <p:pic>
        <p:nvPicPr>
          <p:cNvPr id="9" name="Picture 4" descr="C:\Users\patrimonio1\Documents\FOTOS GENERAL\NUEVAS\DSCF45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0292" y="1617072"/>
            <a:ext cx="3398293" cy="2265528"/>
          </a:xfrm>
          <a:prstGeom prst="rect">
            <a:avLst/>
          </a:prstGeom>
          <a:noFill/>
        </p:spPr>
      </p:pic>
      <p:sp>
        <p:nvSpPr>
          <p:cNvPr id="10" name="CuadroTexto 1"/>
          <p:cNvSpPr txBox="1"/>
          <p:nvPr/>
        </p:nvSpPr>
        <p:spPr>
          <a:xfrm>
            <a:off x="369190" y="580503"/>
            <a:ext cx="877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084460" y="1292670"/>
            <a:ext cx="49750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BRIGADA EN LA COL. VISTAS DEL RÍO</a:t>
            </a:r>
            <a:endParaRPr lang="es-E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69189" y="4341716"/>
            <a:ext cx="84745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i="1" dirty="0">
                <a:latin typeface="Arial" pitchFamily="34" charset="0"/>
                <a:cs typeface="Arial" pitchFamily="34" charset="0"/>
              </a:rPr>
              <a:t>En coordinación con la Alianza de Pastores de Juárez, participamos en una Brigada el sábado 12 de Julio en donde se impartió una plática de violencia familiar, curso de tamarindo y asesoría legal.  </a:t>
            </a:r>
            <a:endParaRPr lang="es-MX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2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3"/>
          <p:cNvSpPr txBox="1"/>
          <p:nvPr/>
        </p:nvSpPr>
        <p:spPr>
          <a:xfrm>
            <a:off x="2202053" y="-18970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3"/>
          <p:cNvSpPr txBox="1"/>
          <p:nvPr/>
        </p:nvSpPr>
        <p:spPr>
          <a:xfrm>
            <a:off x="3325825" y="6308486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n-US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C:\Users\patrimonio1\Documents\FOTOS GENERAL\NUEVAS\DSCF4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39" y="1630896"/>
            <a:ext cx="2947916" cy="2415654"/>
          </a:xfrm>
          <a:prstGeom prst="rect">
            <a:avLst/>
          </a:prstGeom>
          <a:noFill/>
        </p:spPr>
      </p:pic>
      <p:pic>
        <p:nvPicPr>
          <p:cNvPr id="22" name="Picture 3" descr="C:\Users\patrimonio1\Documents\FOTOS GENERAL\NUEVAS\DSCF4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156" y="1617246"/>
            <a:ext cx="3145052" cy="2442952"/>
          </a:xfrm>
          <a:prstGeom prst="rect">
            <a:avLst/>
          </a:prstGeom>
          <a:noFill/>
        </p:spPr>
      </p:pic>
      <p:pic>
        <p:nvPicPr>
          <p:cNvPr id="23" name="Picture 4" descr="C:\Users\patrimonio1\Documents\FOTOS GENERAL\NUEVAS\DSCF49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7720" y="1603600"/>
            <a:ext cx="3234519" cy="247024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58392" y="4715291"/>
            <a:ext cx="8666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i="1" dirty="0">
                <a:latin typeface="Arial" pitchFamily="34" charset="0"/>
                <a:cs typeface="Arial" pitchFamily="34" charset="0"/>
              </a:rPr>
              <a:t>Apoyamos a las comunidades Indígenas para que durante las fiestas tradicionales de la Parroquia pudieran exponer y vender sus artesanías, facilitándoles un espacio en la Plaza Principal los días 25, 26 y 27 de Julio de 3:00 a 9:00 pm.</a:t>
            </a:r>
            <a:endParaRPr lang="es-MX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07714" y="1240601"/>
            <a:ext cx="4961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FESTEJO DEL DÍA DE LOS INDÍGENAS</a:t>
            </a:r>
            <a:endParaRPr lang="es-E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1"/>
          <p:cNvSpPr txBox="1"/>
          <p:nvPr/>
        </p:nvSpPr>
        <p:spPr>
          <a:xfrm>
            <a:off x="369190" y="580503"/>
            <a:ext cx="877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5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3"/>
          <p:cNvSpPr txBox="1"/>
          <p:nvPr/>
        </p:nvSpPr>
        <p:spPr>
          <a:xfrm>
            <a:off x="3325825" y="6308486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n-US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1"/>
          <p:cNvSpPr txBox="1"/>
          <p:nvPr/>
        </p:nvSpPr>
        <p:spPr>
          <a:xfrm>
            <a:off x="369190" y="403079"/>
            <a:ext cx="877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038546"/>
              </p:ext>
            </p:extLst>
          </p:nvPr>
        </p:nvGraphicFramePr>
        <p:xfrm>
          <a:off x="1323833" y="972555"/>
          <a:ext cx="7713262" cy="5297892"/>
        </p:xfrm>
        <a:graphic>
          <a:graphicData uri="http://schemas.openxmlformats.org/drawingml/2006/table">
            <a:tbl>
              <a:tblPr/>
              <a:tblGrid>
                <a:gridCol w="968989"/>
                <a:gridCol w="1569492"/>
                <a:gridCol w="1185068"/>
                <a:gridCol w="1587305"/>
                <a:gridCol w="2402408"/>
              </a:tblGrid>
              <a:tr h="624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Actividades</a:t>
                      </a:r>
                    </a:p>
                  </a:txBody>
                  <a:tcPr marL="49793" marR="49793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Número de Actividades realizadas</a:t>
                      </a:r>
                    </a:p>
                  </a:txBody>
                  <a:tcPr marL="49793" marR="49793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Ciudadanas</a:t>
                      </a:r>
                      <a:r>
                        <a:rPr lang="es-MX" sz="13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Beneficiadas</a:t>
                      </a:r>
                      <a:endParaRPr lang="es-MX" sz="13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93" marR="49793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Taller /Tema</a:t>
                      </a:r>
                    </a:p>
                  </a:txBody>
                  <a:tcPr marL="49793" marR="49793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Colonias visitadas</a:t>
                      </a:r>
                    </a:p>
                  </a:txBody>
                  <a:tcPr marL="49793" marR="49793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689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s-MX" sz="1200" b="1" kern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200" b="1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Cursos</a:t>
                      </a:r>
                      <a:endParaRPr lang="es-MX" sz="1200" b="1" kern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793" marR="49793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s-MX" sz="1200" b="1" kern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200" b="1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es-MX" sz="1200" b="1" kern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793" marR="49793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s-MX" sz="1200" b="1" kern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200" b="1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324 Mujeres</a:t>
                      </a:r>
                      <a:endParaRPr lang="es-MX" sz="1200" b="1" kern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793" marR="4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endParaRPr lang="es-MX" sz="12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Tamarindo </a:t>
                      </a:r>
                      <a:endParaRPr lang="es-MX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Jabones </a:t>
                      </a:r>
                      <a:endParaRPr lang="es-MX" sz="12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Chorizo</a:t>
                      </a:r>
                    </a:p>
                  </a:txBody>
                  <a:tcPr marL="49793" marR="4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457200" algn="l"/>
                        </a:tabLst>
                      </a:pPr>
                      <a:r>
                        <a:rPr lang="es-MX" sz="12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Héctor 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Caballero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Vistas del Río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San Antonio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Hda</a:t>
                      </a:r>
                      <a:r>
                        <a:rPr lang="es-MX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Santa Lucía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Hacienda Real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Ex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Hacienda el Rosario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Paseo Santa </a:t>
                      </a:r>
                      <a:r>
                        <a:rPr lang="es-MX" sz="1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Fé</a:t>
                      </a:r>
                      <a:endParaRPr lang="es-MX" sz="12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93" marR="4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668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s-MX" sz="1200" b="1" kern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200" b="1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Platicas</a:t>
                      </a:r>
                      <a:endParaRPr lang="es-MX" sz="1200" b="1" kern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793" marR="49793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s-MX" sz="1200" b="1" kern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200" b="1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  <a:endParaRPr lang="es-MX" sz="1200" b="1" kern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793" marR="49793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s-MX" sz="1200" b="1" kern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200" b="1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296 Mujeres</a:t>
                      </a:r>
                      <a:endParaRPr lang="es-MX" sz="1200" b="1" kern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793" marR="4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es-MX" sz="12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Violencia Familiar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Autoestima </a:t>
                      </a:r>
                      <a:endParaRPr lang="es-MX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93" marR="4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457200" algn="l"/>
                        </a:tabLst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Monte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Verde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Los Reyes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Mirador del Parque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Villas de San Juan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Colinas de San Juan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Paseo del Prado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Valle Real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 Escondida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Héroes de </a:t>
                      </a:r>
                      <a:r>
                        <a:rPr lang="es-MX" sz="1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Nacozary</a:t>
                      </a:r>
                      <a:endParaRPr lang="es-MX" sz="1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Terranova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Los Cometas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Riveras de Santa María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Valle Sur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Ampliación Rancho 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Viejo</a:t>
                      </a:r>
                      <a:endParaRPr lang="es-MX" sz="1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93" marR="4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-95534" y="3008279"/>
            <a:ext cx="140571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PLÁTICAS DE PREVENCIÓN  Y CURSOS DE CAPACITACIÓN A LAS CIUDADANAS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4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/>
          <p:cNvSpPr txBox="1"/>
          <p:nvPr/>
        </p:nvSpPr>
        <p:spPr>
          <a:xfrm>
            <a:off x="3325825" y="6308486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n-US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C:\Users\patrimonio1\Documents\FOTOS GENERAL\NUEVAS\DSCF4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9243"/>
            <a:ext cx="2756847" cy="2579426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0" y="1269242"/>
            <a:ext cx="1815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LA ESCONDIDA</a:t>
            </a:r>
            <a:endParaRPr lang="es-MX" sz="2000" b="1" dirty="0"/>
          </a:p>
        </p:txBody>
      </p:sp>
      <p:pic>
        <p:nvPicPr>
          <p:cNvPr id="14" name="Picture 3" descr="C:\Users\patrimonio1\Documents\FOTOS GENERAL\NUEVAS\DSCF48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6848" y="1253888"/>
            <a:ext cx="3016155" cy="2622075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2702254" y="3439237"/>
            <a:ext cx="307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AMPLIACIÓN RANCHO VIEJO</a:t>
            </a:r>
            <a:endParaRPr lang="es-MX" b="1" dirty="0"/>
          </a:p>
        </p:txBody>
      </p:sp>
      <p:pic>
        <p:nvPicPr>
          <p:cNvPr id="16" name="Picture 4" descr="C:\Users\patrimonio1\Documents\FOTOS GENERAL\NUEVAS\DSCF46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848670"/>
            <a:ext cx="4080681" cy="2402005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>
            <a:off x="245660" y="5854890"/>
            <a:ext cx="2033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MONTE VERDE</a:t>
            </a:r>
            <a:endParaRPr lang="es-MX" sz="2000" b="1" dirty="0"/>
          </a:p>
        </p:txBody>
      </p:sp>
      <p:pic>
        <p:nvPicPr>
          <p:cNvPr id="18" name="Picture 5" descr="C:\Users\patrimonio1\Documents\FOTOS GENERAL\NUEVAS\DSCF45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1122" y="3791685"/>
            <a:ext cx="5622878" cy="2404398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5418161" y="4148919"/>
            <a:ext cx="2920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VISTAS DEL RIO</a:t>
            </a:r>
            <a:endParaRPr lang="es-MX" sz="2000" b="1" dirty="0"/>
          </a:p>
        </p:txBody>
      </p:sp>
      <p:pic>
        <p:nvPicPr>
          <p:cNvPr id="20" name="Picture 6" descr="C:\Users\patrimonio1\Documents\FOTOS GENERAL\NUEVAS\DSCF47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1934" y="1282889"/>
            <a:ext cx="3562065" cy="2456598"/>
          </a:xfrm>
          <a:prstGeom prst="rect">
            <a:avLst/>
          </a:prstGeom>
          <a:noFill/>
        </p:spPr>
      </p:pic>
      <p:sp>
        <p:nvSpPr>
          <p:cNvPr id="21" name="20 CuadroTexto"/>
          <p:cNvSpPr txBox="1"/>
          <p:nvPr/>
        </p:nvSpPr>
        <p:spPr>
          <a:xfrm>
            <a:off x="6509982" y="3425586"/>
            <a:ext cx="2224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PASEO DEL PRADO</a:t>
            </a:r>
            <a:endParaRPr lang="es-MX" sz="2000" b="1" dirty="0"/>
          </a:p>
        </p:txBody>
      </p:sp>
      <p:sp>
        <p:nvSpPr>
          <p:cNvPr id="22" name="CuadroTexto 1"/>
          <p:cNvSpPr txBox="1"/>
          <p:nvPr/>
        </p:nvSpPr>
        <p:spPr>
          <a:xfrm>
            <a:off x="369190" y="498615"/>
            <a:ext cx="877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44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-18970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3325825" y="6308486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n-US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"/>
          <p:cNvSpPr txBox="1"/>
          <p:nvPr/>
        </p:nvSpPr>
        <p:spPr>
          <a:xfrm>
            <a:off x="369190" y="498615"/>
            <a:ext cx="877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652421"/>
              </p:ext>
            </p:extLst>
          </p:nvPr>
        </p:nvGraphicFramePr>
        <p:xfrm>
          <a:off x="1678686" y="1385054"/>
          <a:ext cx="7368876" cy="4822519"/>
        </p:xfrm>
        <a:graphic>
          <a:graphicData uri="http://schemas.openxmlformats.org/drawingml/2006/table">
            <a:tbl>
              <a:tblPr/>
              <a:tblGrid>
                <a:gridCol w="2364242"/>
                <a:gridCol w="1978311"/>
                <a:gridCol w="3026323"/>
              </a:tblGrid>
              <a:tr h="386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Atención</a:t>
                      </a:r>
                      <a:r>
                        <a:rPr lang="es-MX" sz="14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Legal</a:t>
                      </a:r>
                      <a:endParaRPr lang="es-MX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Usuarias Atendidas del</a:t>
                      </a:r>
                      <a:r>
                        <a:rPr lang="es-MX" sz="14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01 al 25 de Julio</a:t>
                      </a:r>
                      <a:endParaRPr lang="es-MX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4776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Legal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285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6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Demanda</a:t>
                      </a:r>
                      <a:r>
                        <a:rPr lang="es-MX" sz="12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de pensión alimenticia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Juzgado </a:t>
                      </a:r>
                      <a:r>
                        <a:rPr lang="es-MX" sz="12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1ero. Oral, Cadereyta, N.L.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Demandas de divorcio necesario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Juzgado 1 ero</a:t>
                      </a:r>
                      <a:r>
                        <a:rPr lang="es-MX" sz="12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y 2 do. Familiar, Cadereyta, N.L.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9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Separaciones provisionales de cónyuges 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Juzgado 1 ero</a:t>
                      </a:r>
                      <a:r>
                        <a:rPr lang="es-MX" sz="12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y 2 do. Familiar, Cadereyta, N.L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1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Canalizaciones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Dependencias: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CODE                        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DIF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Unidad</a:t>
                      </a:r>
                      <a:r>
                        <a:rPr lang="es-MX" sz="12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de Violencia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Centro de Mediación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Delegadas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Defensoría de Oficio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Atención Psicológica 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Usuarias Atendidas del 01 al 25 de Julio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65 Mujeres 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-102706" y="2682754"/>
            <a:ext cx="18496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PROGRAMA DE ATENCIÓN A LA VIOLENCIA FAMILIAR</a:t>
            </a:r>
            <a:endParaRPr lang="es-E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4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/>
          <p:cNvSpPr txBox="1"/>
          <p:nvPr/>
        </p:nvSpPr>
        <p:spPr>
          <a:xfrm>
            <a:off x="326845" y="584775"/>
            <a:ext cx="8447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3"/>
          <p:cNvSpPr txBox="1"/>
          <p:nvPr/>
        </p:nvSpPr>
        <p:spPr>
          <a:xfrm>
            <a:off x="2223744" y="6342337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270291" y="0"/>
            <a:ext cx="6568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18013" y="1551189"/>
            <a:ext cx="86656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50" b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02 de Agosto: 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Arrancamos un programa de prevención de cáncer de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mama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para mujeres juarenses, las cuales serán trasladadas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todos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los sábados al centro de Salud Insurgentes en </a:t>
            </a:r>
            <a:r>
              <a:rPr lang="es-MX" sz="1400" b="1" dirty="0" err="1" smtClean="0">
                <a:latin typeface="Arial" pitchFamily="34" charset="0"/>
                <a:cs typeface="Arial" pitchFamily="34" charset="0"/>
              </a:rPr>
              <a:t>Gpe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N.L., para realizarse la mastografía, en coordinación con el DIF Municipal que nos facilitara el transporte y la Secretaría de Salud del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Estado</a:t>
            </a:r>
            <a:r>
              <a:rPr lang="es-MX" sz="1400" b="1" dirty="0">
                <a:latin typeface="Arial" pitchFamily="34" charset="0"/>
                <a:cs typeface="Arial" pitchFamily="34" charset="0"/>
              </a:rPr>
              <a:t>.</a:t>
            </a:r>
            <a:endParaRPr lang="es-MX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es-MX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*08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Agosto: Celebración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del Día Internacional de los Pueblos Indígenas en coordinación con la Dirección de Educación y Cultura. </a:t>
            </a:r>
          </a:p>
          <a:p>
            <a:pPr algn="just">
              <a:buFontTx/>
              <a:buChar char="-"/>
            </a:pPr>
            <a:endParaRPr lang="es-MX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400" b="1" dirty="0">
                <a:latin typeface="Arial" pitchFamily="34" charset="0"/>
                <a:cs typeface="Arial" pitchFamily="34" charset="0"/>
              </a:rPr>
              <a:t>*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de Agosto: Asistiremos por invitación de la CDH (Comisión de Derechos Humanos) y la CDI (Comisión de Desarrollo de los Pueblos Indígenas) en la Alameda Mariano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Escobedo, donde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instalaremos un modulo de información de los servicios que brindamos en la </a:t>
            </a:r>
            <a:r>
              <a:rPr lang="es-MX" sz="1400" b="1" dirty="0" err="1" smtClean="0">
                <a:latin typeface="Arial" pitchFamily="34" charset="0"/>
                <a:cs typeface="Arial" pitchFamily="34" charset="0"/>
              </a:rPr>
              <a:t>Admon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MX" sz="1400" b="1" dirty="0" err="1" smtClean="0">
                <a:latin typeface="Arial" pitchFamily="34" charset="0"/>
                <a:cs typeface="Arial" pitchFamily="34" charset="0"/>
              </a:rPr>
              <a:t>Mpal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las Comunidades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Indígenas.</a:t>
            </a:r>
            <a:endParaRPr lang="es-MX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es-MX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400" b="1" dirty="0">
                <a:latin typeface="Arial" pitchFamily="34" charset="0"/>
                <a:cs typeface="Arial" pitchFamily="34" charset="0"/>
              </a:rPr>
              <a:t>*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17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de Agosto: La Asociación Civil “</a:t>
            </a:r>
            <a:r>
              <a:rPr lang="es-MX" sz="1400" b="1" dirty="0" err="1" smtClean="0">
                <a:latin typeface="Arial" pitchFamily="34" charset="0"/>
                <a:cs typeface="Arial" pitchFamily="34" charset="0"/>
              </a:rPr>
              <a:t>Sihuame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b="1" dirty="0" err="1" smtClean="0">
                <a:latin typeface="Arial" pitchFamily="34" charset="0"/>
                <a:cs typeface="Arial" pitchFamily="34" charset="0"/>
              </a:rPr>
              <a:t>Mochilla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” que apoya a las Comunidades Indígenas lleva un programa  “</a:t>
            </a:r>
            <a:r>
              <a:rPr lang="es-MX" sz="1400" b="1" dirty="0" err="1" smtClean="0">
                <a:latin typeface="Arial" pitchFamily="34" charset="0"/>
                <a:cs typeface="Arial" pitchFamily="34" charset="0"/>
              </a:rPr>
              <a:t>Dominguearte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”,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donde dan cursos de manualidades y exponen sus trabajos realizados, por lo que nosotros colaboramos impartiendo cursos de autoempleo y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pláticas.</a:t>
            </a:r>
            <a:endParaRPr lang="es-MX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es-MX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stán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programadas 21 pláticas de Violencia Familiar y Autoestima.</a:t>
            </a:r>
          </a:p>
          <a:p>
            <a:pPr algn="just"/>
            <a:endParaRPr lang="es-MX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*Contamos con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26 cursos de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autoempleo </a:t>
            </a:r>
            <a:r>
              <a:rPr lang="es-MX" sz="1400" b="1" dirty="0" err="1" smtClean="0">
                <a:latin typeface="Arial" pitchFamily="34" charset="0"/>
                <a:cs typeface="Arial" pitchFamily="34" charset="0"/>
              </a:rPr>
              <a:t>agendados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7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61703" y="0"/>
            <a:ext cx="8112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endParaRPr lang="es-MX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uadroTexto 3"/>
          <p:cNvSpPr txBox="1"/>
          <p:nvPr/>
        </p:nvSpPr>
        <p:spPr>
          <a:xfrm>
            <a:off x="986206" y="515577"/>
            <a:ext cx="74066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ACCIÓN COMUNITARIA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/>
          <p:cNvSpPr txBox="1"/>
          <p:nvPr/>
        </p:nvSpPr>
        <p:spPr>
          <a:xfrm>
            <a:off x="3325826" y="630848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n-US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31865" y="1702533"/>
            <a:ext cx="4594135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i="1" dirty="0" smtClean="0">
                <a:latin typeface="Arial" pitchFamily="34" charset="0"/>
                <a:cs typeface="Arial" pitchFamily="34" charset="0"/>
              </a:rPr>
              <a:t>Se apoyó al Instituto de la Mujer con la convocatoria a los comités a los siguientes eventos: </a:t>
            </a:r>
          </a:p>
          <a:p>
            <a:pPr algn="just"/>
            <a:endParaRPr lang="es-MX" i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MX" b="1" i="1" dirty="0" smtClean="0">
                <a:latin typeface="Arial" pitchFamily="34" charset="0"/>
                <a:cs typeface="Arial" pitchFamily="34" charset="0"/>
              </a:rPr>
              <a:t>Carrera «Mujeres </a:t>
            </a:r>
            <a:r>
              <a:rPr lang="es-MX" b="1" i="1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MX" b="1" i="1" dirty="0" smtClean="0">
                <a:latin typeface="Arial" pitchFamily="34" charset="0"/>
                <a:cs typeface="Arial" pitchFamily="34" charset="0"/>
              </a:rPr>
              <a:t>Rol</a:t>
            </a:r>
            <a:r>
              <a:rPr lang="es-MX" i="1" dirty="0" smtClean="0">
                <a:latin typeface="Arial" pitchFamily="34" charset="0"/>
                <a:cs typeface="Arial" pitchFamily="34" charset="0"/>
              </a:rPr>
              <a:t>l»</a:t>
            </a:r>
            <a:endParaRPr lang="es-MX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endParaRPr lang="es-MX" b="1" i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MX" b="1" i="1" dirty="0" smtClean="0">
                <a:latin typeface="Arial" pitchFamily="34" charset="0"/>
                <a:cs typeface="Arial" pitchFamily="34" charset="0"/>
              </a:rPr>
              <a:t>Platicas de violencia Intrafamiliar</a:t>
            </a:r>
            <a:r>
              <a:rPr lang="es-MX" i="1" dirty="0" smtClean="0">
                <a:latin typeface="Arial" pitchFamily="34" charset="0"/>
                <a:cs typeface="Arial" pitchFamily="34" charset="0"/>
              </a:rPr>
              <a:t>, en las siguientes colonias: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i="1" dirty="0" smtClean="0">
                <a:latin typeface="Arial" pitchFamily="34" charset="0"/>
                <a:cs typeface="Arial" pitchFamily="34" charset="0"/>
              </a:rPr>
              <a:t>Ampliación Rancho Viejo.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i="1" dirty="0" smtClean="0">
                <a:latin typeface="Arial" pitchFamily="34" charset="0"/>
                <a:cs typeface="Arial" pitchFamily="34" charset="0"/>
              </a:rPr>
              <a:t>Terranova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i="1" dirty="0" smtClean="0">
                <a:latin typeface="Arial" pitchFamily="34" charset="0"/>
                <a:cs typeface="Arial" pitchFamily="34" charset="0"/>
              </a:rPr>
              <a:t>Hacienda Real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i="1" dirty="0" smtClean="0">
                <a:latin typeface="Arial" pitchFamily="34" charset="0"/>
                <a:cs typeface="Arial" pitchFamily="34" charset="0"/>
              </a:rPr>
              <a:t>Portal de San Roque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i="1" dirty="0" smtClean="0">
                <a:latin typeface="Arial" pitchFamily="34" charset="0"/>
                <a:cs typeface="Arial" pitchFamily="34" charset="0"/>
              </a:rPr>
              <a:t>Burócratas de Guadalupe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i="1" dirty="0" smtClean="0">
                <a:latin typeface="Arial" pitchFamily="34" charset="0"/>
                <a:cs typeface="Arial" pitchFamily="34" charset="0"/>
              </a:rPr>
              <a:t>Y de mas.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 descr="C:\Users\PAC\Desktop\DSCF57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15" y="1456873"/>
            <a:ext cx="3533422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PAC\Desktop\DSCF58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15" y="3532867"/>
            <a:ext cx="3533422" cy="19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54996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3325825" y="6308486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n-US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1"/>
          <p:cNvSpPr txBox="1"/>
          <p:nvPr/>
        </p:nvSpPr>
        <p:spPr>
          <a:xfrm>
            <a:off x="631502" y="510988"/>
            <a:ext cx="7891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ACCIÓN COMUNITARIA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43053" y="3993107"/>
            <a:ext cx="4908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reestructuraron un total de 12 Comités de Acción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Comunitaria y se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formo 1 Comité de Acción Comunitaria, integrado por 6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personas.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611997"/>
              </p:ext>
            </p:extLst>
          </p:nvPr>
        </p:nvGraphicFramePr>
        <p:xfrm>
          <a:off x="889000" y="1632236"/>
          <a:ext cx="6731000" cy="184594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20536"/>
                <a:gridCol w="2220536"/>
                <a:gridCol w="2289928"/>
              </a:tblGrid>
              <a:tr h="613413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MES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312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COMITÉ</a:t>
                      </a:r>
                      <a:r>
                        <a:rPr lang="es-ES" sz="1400" b="1" baseline="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ES" sz="1400" b="1" baseline="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REESTRUCTURADOS</a:t>
                      </a:r>
                      <a:endParaRPr lang="es-ES" sz="1400" b="1" dirty="0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312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COMITES </a:t>
                      </a:r>
                    </a:p>
                    <a:p>
                      <a:pPr algn="ctr"/>
                      <a:r>
                        <a:rPr lang="es-ES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FORMADOS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3129F"/>
                    </a:solidFill>
                  </a:tcPr>
                </a:tc>
              </a:tr>
              <a:tr h="41084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MAYO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22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2</a:t>
                      </a:r>
                      <a:endParaRPr lang="es-MX" sz="1800" dirty="0"/>
                    </a:p>
                  </a:txBody>
                  <a:tcPr/>
                </a:tc>
              </a:tr>
              <a:tr h="41084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JUNIO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19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1</a:t>
                      </a:r>
                      <a:endParaRPr lang="es-MX" sz="1800" dirty="0"/>
                    </a:p>
                  </a:txBody>
                  <a:tcPr/>
                </a:tc>
              </a:tr>
              <a:tr h="41084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JULIO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12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1</a:t>
                      </a:r>
                      <a:endParaRPr lang="es-MX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 descr="E:\bocardo\FOTOS DEL MES DE JULIO\BRIGADA EN LAS QUINTAS 260614\DSCF5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44" y="3739490"/>
            <a:ext cx="3800712" cy="213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54996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/>
          <p:nvPr/>
        </p:nvSpPr>
        <p:spPr>
          <a:xfrm>
            <a:off x="3325827" y="630848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n-US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43000" y="1301736"/>
            <a:ext cx="663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En esta grafica se muestra el impacto que ha tenido el instituto de la juventud con jóvenes de otras colonias: </a:t>
            </a:r>
            <a:endParaRPr lang="es-MX" dirty="0"/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451973881"/>
              </p:ext>
            </p:extLst>
          </p:nvPr>
        </p:nvGraphicFramePr>
        <p:xfrm>
          <a:off x="292100" y="1943100"/>
          <a:ext cx="79121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49499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3325825" y="6308486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n-US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"/>
          <p:cNvSpPr txBox="1"/>
          <p:nvPr/>
        </p:nvSpPr>
        <p:spPr>
          <a:xfrm>
            <a:off x="631502" y="510988"/>
            <a:ext cx="7891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ACCIÓN COMUNITARIA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08340" y="1588206"/>
            <a:ext cx="86476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endParaRPr lang="es-E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- PORTAL DE SAN ROQUE </a:t>
            </a: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- BALCONES DE ZIRANDARO</a:t>
            </a: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- HACIENDA SAN ROQUE </a:t>
            </a: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- SAN MIGUELITO</a:t>
            </a: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- LOS ENCINOS  </a:t>
            </a:r>
          </a:p>
          <a:p>
            <a:pPr>
              <a:buFontTx/>
              <a:buChar char="-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PASEO ANDALUZ </a:t>
            </a:r>
          </a:p>
          <a:p>
            <a:pPr>
              <a:buFontTx/>
              <a:buChar char="-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LA MASTRANZA</a:t>
            </a:r>
          </a:p>
          <a:p>
            <a:pPr>
              <a:buFontTx/>
              <a:buChar char="-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BALCONES DE ZIRANDORA </a:t>
            </a: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- COLINAS DE SAN JUAN </a:t>
            </a: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- VILLAS DE SAN JOSE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" sz="16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De las colonias antes señaladas un 100 por ciento de las peticiones fueron atendidos y gestionados para su respuesta, solicitando de cada una de ellas el número de folio asignado, para continuar con el seguimiento de las mismas.  </a:t>
            </a: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25790"/>
              </p:ext>
            </p:extLst>
          </p:nvPr>
        </p:nvGraphicFramePr>
        <p:xfrm>
          <a:off x="3357353" y="1634215"/>
          <a:ext cx="5689671" cy="2867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931"/>
                <a:gridCol w="1822904"/>
                <a:gridCol w="1422418"/>
                <a:gridCol w="1422418"/>
              </a:tblGrid>
              <a:tr h="482600">
                <a:tc gridSpan="4"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PETICIONES</a:t>
                      </a:r>
                      <a:endParaRPr lang="es-MX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312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54532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MES</a:t>
                      </a:r>
                      <a:endParaRPr lang="es-MX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PETICIONES</a:t>
                      </a:r>
                    </a:p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ENVIADAS</a:t>
                      </a:r>
                      <a:endParaRPr lang="es-MX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PETICIONES </a:t>
                      </a:r>
                    </a:p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GESTIONADAS</a:t>
                      </a:r>
                      <a:endParaRPr lang="es-MX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PETICIONES </a:t>
                      </a:r>
                    </a:p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EN ESPERA</a:t>
                      </a:r>
                      <a:endParaRPr lang="es-MX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87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MAYO</a:t>
                      </a:r>
                      <a:r>
                        <a:rPr lang="es-MX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MX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2655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JUNIO </a:t>
                      </a:r>
                      <a:endParaRPr lang="es-MX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26552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Arial" pitchFamily="34" charset="0"/>
                          <a:cs typeface="Arial" pitchFamily="34" charset="0"/>
                        </a:rPr>
                        <a:t>JULIO</a:t>
                      </a:r>
                      <a:endParaRPr lang="es-MX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549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/>
          <p:cNvSpPr txBox="1"/>
          <p:nvPr/>
        </p:nvSpPr>
        <p:spPr>
          <a:xfrm>
            <a:off x="3325825" y="6308486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n-US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"/>
          <p:cNvSpPr txBox="1"/>
          <p:nvPr/>
        </p:nvSpPr>
        <p:spPr>
          <a:xfrm>
            <a:off x="631502" y="497340"/>
            <a:ext cx="7891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ACCIÓN COMUNITARIA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84353" y="1574558"/>
            <a:ext cx="38354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>
              <a:buNone/>
            </a:pP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apoyo el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día 26 de Junio del 2014, se llevo a cabo una Brigada en la colonia Las Quintas , y el día 17 de Julio del 2014, en la colonia Colinas de San Juan, en las cuales se impartieron las siguientes actividades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114300" indent="0" algn="just">
              <a:buNone/>
            </a:pPr>
            <a:endParaRPr lang="es-ES" sz="2000" i="1" dirty="0">
              <a:latin typeface="Arial" pitchFamily="34" charset="0"/>
              <a:cs typeface="Arial" pitchFamily="34" charset="0"/>
            </a:endParaRPr>
          </a:p>
          <a:p>
            <a:pPr marL="114300" indent="0" algn="just">
              <a:buNone/>
            </a:pPr>
            <a:endParaRPr lang="es-ES" sz="2000" i="1" dirty="0" smtClean="0">
              <a:latin typeface="Arial" pitchFamily="34" charset="0"/>
              <a:cs typeface="Arial" pitchFamily="34" charset="0"/>
            </a:endParaRPr>
          </a:p>
          <a:p>
            <a:pPr marL="285750" indent="-171450" algn="just">
              <a:buFontTx/>
              <a:buChar char="-"/>
            </a:pP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Bolsa de trabajo</a:t>
            </a:r>
          </a:p>
          <a:p>
            <a:pPr marL="285750" indent="-171450" algn="just">
              <a:buFontTx/>
              <a:buChar char="-"/>
            </a:pP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Curso de tamarindo</a:t>
            </a:r>
          </a:p>
          <a:p>
            <a:pPr marL="285750" indent="-171450" algn="just">
              <a:buFontTx/>
              <a:buChar char="-"/>
            </a:pP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Platicas de violencia familiar</a:t>
            </a:r>
          </a:p>
          <a:p>
            <a:pPr marL="285750" indent="-171450" algn="just">
              <a:buFontTx/>
              <a:buChar char="-"/>
            </a:pP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Corte de cabello</a:t>
            </a:r>
          </a:p>
          <a:p>
            <a:pPr marL="114300" indent="0" algn="just"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E:\bocardo\FOTOS DEL MES DE JULIO\BRIGADA EN LAS QUINTAS 260614\DSCF5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071" y="2870396"/>
            <a:ext cx="3925711" cy="22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E:\bocardo\FOTOS DEL MES DE JULIO\BRIGADA EN LAS QUINTAS 260614\DSCF5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423" y="4945169"/>
            <a:ext cx="3939360" cy="119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G:\DCIM\216_FUJI\DSCF65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071" y="1255594"/>
            <a:ext cx="3937000" cy="201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54996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"/>
          <p:cNvSpPr txBox="1"/>
          <p:nvPr/>
        </p:nvSpPr>
        <p:spPr>
          <a:xfrm>
            <a:off x="631502" y="510988"/>
            <a:ext cx="7891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ACCIÓN COMUNITARIA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2246943" y="632943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70291" y="0"/>
            <a:ext cx="6568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31502" y="2279909"/>
            <a:ext cx="8724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i="1" dirty="0" smtClean="0">
                <a:latin typeface="Arial" pitchFamily="34" charset="0"/>
                <a:cs typeface="Arial" pitchFamily="34" charset="0"/>
              </a:rPr>
              <a:t>*Restructuración </a:t>
            </a: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y Formación </a:t>
            </a: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Comités de Acción   </a:t>
            </a:r>
          </a:p>
          <a:p>
            <a:r>
              <a:rPr lang="es-MX" sz="2400" i="1" dirty="0" smtClean="0">
                <a:latin typeface="Arial" pitchFamily="34" charset="0"/>
                <a:cs typeface="Arial" pitchFamily="34" charset="0"/>
              </a:rPr>
              <a:t>Comunitaria.</a:t>
            </a:r>
          </a:p>
          <a:p>
            <a:pPr>
              <a:buNone/>
            </a:pPr>
            <a:endParaRPr lang="es-MX" sz="2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400" i="1" dirty="0" smtClean="0">
                <a:latin typeface="Arial" pitchFamily="34" charset="0"/>
                <a:cs typeface="Arial" pitchFamily="34" charset="0"/>
              </a:rPr>
              <a:t>*Canalización y reporte de los ciudadanos.</a:t>
            </a:r>
          </a:p>
          <a:p>
            <a:endParaRPr lang="es-MX" sz="2400" i="1" dirty="0">
              <a:latin typeface="Arial" pitchFamily="34" charset="0"/>
              <a:cs typeface="Arial" pitchFamily="34" charset="0"/>
            </a:endParaRPr>
          </a:p>
          <a:p>
            <a:r>
              <a:rPr lang="es-MX" sz="2400" i="1" dirty="0" smtClean="0">
                <a:latin typeface="Arial" pitchFamily="34" charset="0"/>
                <a:cs typeface="Arial" pitchFamily="34" charset="0"/>
              </a:rPr>
              <a:t>*Convocatoria </a:t>
            </a: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para Arranques e </a:t>
            </a: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Inauguraciones </a:t>
            </a: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de obras.  </a:t>
            </a:r>
            <a:endParaRPr lang="es-MX" sz="2400" b="1" i="1" dirty="0" smtClean="0">
              <a:latin typeface="Arial" pitchFamily="34" charset="0"/>
              <a:cs typeface="Arial" pitchFamily="34" charset="0"/>
            </a:endParaRPr>
          </a:p>
          <a:p>
            <a:endParaRPr lang="es-MX" sz="2400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549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"/>
          <p:cNvSpPr txBox="1"/>
          <p:nvPr/>
        </p:nvSpPr>
        <p:spPr>
          <a:xfrm>
            <a:off x="0" y="36904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sz="44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4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n-US" sz="44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3"/>
          <p:cNvSpPr txBox="1"/>
          <p:nvPr/>
        </p:nvSpPr>
        <p:spPr>
          <a:xfrm>
            <a:off x="3325825" y="6308486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n-US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0 CuadroTexto"/>
          <p:cNvSpPr txBox="1">
            <a:spLocks noChangeArrowheads="1"/>
          </p:cNvSpPr>
          <p:nvPr/>
        </p:nvSpPr>
        <p:spPr bwMode="auto">
          <a:xfrm>
            <a:off x="300251" y="1258567"/>
            <a:ext cx="4008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MX" sz="1600" b="1" dirty="0">
                <a:latin typeface="Arial" charset="0"/>
              </a:rPr>
              <a:t>Colonias </a:t>
            </a:r>
            <a:r>
              <a:rPr lang="es-MX" sz="1600" b="1" dirty="0" smtClean="0">
                <a:latin typeface="Arial" charset="0"/>
              </a:rPr>
              <a:t>Visitadas Brigada </a:t>
            </a:r>
            <a:r>
              <a:rPr lang="es-MX" sz="1600" b="1" dirty="0">
                <a:latin typeface="Arial" charset="0"/>
              </a:rPr>
              <a:t>Azul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154389"/>
              </p:ext>
            </p:extLst>
          </p:nvPr>
        </p:nvGraphicFramePr>
        <p:xfrm>
          <a:off x="4170353" y="1563756"/>
          <a:ext cx="2585256" cy="221789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515495"/>
                <a:gridCol w="1069761"/>
              </a:tblGrid>
              <a:tr h="24535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LUGAR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9" marR="9529" marT="952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FECHA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9" marR="9529" marT="9524" marB="0" anchor="b"/>
                </a:tc>
              </a:tr>
              <a:tr h="327142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UNIDAD</a:t>
                      </a:r>
                      <a:r>
                        <a:rPr lang="es-MX" sz="105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DEPORTIVA MUNICIPAL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9" marR="9529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8/07/2014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9" marR="9529" marT="9524" marB="0" anchor="b"/>
                </a:tc>
              </a:tr>
              <a:tr h="327142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UNIDAD</a:t>
                      </a:r>
                      <a:r>
                        <a:rPr lang="es-MX" sz="105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DEPORTIVA </a:t>
                      </a:r>
                    </a:p>
                    <a:p>
                      <a:pPr algn="ctr" rtl="0" fontAlgn="b"/>
                      <a:r>
                        <a:rPr lang="es-MX" sz="105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MUNICIPAL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9" marR="9529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16/07/2014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9" marR="9529" marT="9524" marB="0" anchor="b"/>
                </a:tc>
              </a:tr>
              <a:tr h="327142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PARQUE</a:t>
                      </a:r>
                      <a:r>
                        <a:rPr lang="es-MX" sz="105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RECREATIVO LAS MAGDALENAS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9" marR="9529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8/07/2014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9" marR="9529" marT="9524" marB="0" anchor="b"/>
                </a:tc>
              </a:tr>
              <a:tr h="327142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PARQUE</a:t>
                      </a:r>
                      <a:r>
                        <a:rPr lang="es-MX" sz="105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RECREATIVO LAS MAGDALENAS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9" marR="9529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17/07/2014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9" marR="9529" marT="9524" marB="0" anchor="b"/>
                </a:tc>
              </a:tr>
              <a:tr h="327142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</a:t>
                      </a:r>
                      <a:r>
                        <a:rPr lang="es-MX" sz="105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CHARCO AZUL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9" marR="9529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10/07/2014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9" marR="9529" marT="9524" marB="0" anchor="b"/>
                </a:tc>
              </a:tr>
              <a:tr h="327142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</a:t>
                      </a:r>
                      <a:r>
                        <a:rPr lang="es-MX" sz="105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CHARCO AZUL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9" marR="9529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17/07/2014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9" marR="9529" marT="9524" marB="0" anchor="b"/>
                </a:tc>
              </a:tr>
            </a:tbl>
          </a:graphicData>
        </a:graphic>
      </p:graphicFrame>
      <p:sp>
        <p:nvSpPr>
          <p:cNvPr id="12" name="14 CuadroTexto"/>
          <p:cNvSpPr txBox="1">
            <a:spLocks noChangeArrowheads="1"/>
          </p:cNvSpPr>
          <p:nvPr/>
        </p:nvSpPr>
        <p:spPr bwMode="auto">
          <a:xfrm>
            <a:off x="4028783" y="1070698"/>
            <a:ext cx="2738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s-MX" sz="1200" b="1" dirty="0">
              <a:latin typeface="Arial" charset="0"/>
            </a:endParaRPr>
          </a:p>
          <a:p>
            <a:pPr eaLnBrk="1" hangingPunct="1"/>
            <a:r>
              <a:rPr lang="es-MX" sz="1600" b="1" dirty="0" smtClean="0">
                <a:latin typeface="Arial" charset="0"/>
              </a:rPr>
              <a:t>Fumigaciones  </a:t>
            </a:r>
            <a:r>
              <a:rPr lang="es-MX" sz="1600" b="1" dirty="0">
                <a:latin typeface="Arial" charset="0"/>
              </a:rPr>
              <a:t>Especiales</a:t>
            </a:r>
          </a:p>
        </p:txBody>
      </p:sp>
      <p:sp>
        <p:nvSpPr>
          <p:cNvPr id="13" name="17 CuadroTexto"/>
          <p:cNvSpPr txBox="1">
            <a:spLocks noChangeArrowheads="1"/>
          </p:cNvSpPr>
          <p:nvPr/>
        </p:nvSpPr>
        <p:spPr bwMode="auto">
          <a:xfrm>
            <a:off x="6862240" y="3117567"/>
            <a:ext cx="20649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MX" sz="1600" b="1" dirty="0">
                <a:latin typeface="Arial" charset="0"/>
              </a:rPr>
              <a:t>Colonias </a:t>
            </a:r>
            <a:r>
              <a:rPr lang="es-MX" sz="1600" b="1" dirty="0" smtClean="0">
                <a:latin typeface="Arial" charset="0"/>
              </a:rPr>
              <a:t>Visitadas</a:t>
            </a:r>
          </a:p>
          <a:p>
            <a:pPr eaLnBrk="1" hangingPunct="1"/>
            <a:r>
              <a:rPr lang="es-MX" sz="1600" b="1" dirty="0" smtClean="0">
                <a:latin typeface="Arial" charset="0"/>
              </a:rPr>
              <a:t> Control </a:t>
            </a:r>
            <a:r>
              <a:rPr lang="es-MX" sz="1600" b="1" dirty="0">
                <a:latin typeface="Arial" charset="0"/>
              </a:rPr>
              <a:t>Canino</a:t>
            </a: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588206"/>
              </p:ext>
            </p:extLst>
          </p:nvPr>
        </p:nvGraphicFramePr>
        <p:xfrm>
          <a:off x="414977" y="1583473"/>
          <a:ext cx="2982914" cy="441672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75267"/>
                <a:gridCol w="1476898"/>
                <a:gridCol w="1230749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265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itchFamily="34" charset="0"/>
                          <a:cs typeface="Arial" pitchFamily="34" charset="0"/>
                        </a:rPr>
                        <a:t>SANTA MONICA</a:t>
                      </a:r>
                      <a:endParaRPr lang="es-MX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3/07/2014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65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itchFamily="34" charset="0"/>
                          <a:cs typeface="Arial" pitchFamily="34" charset="0"/>
                        </a:rPr>
                        <a:t>SANTA MONICA</a:t>
                      </a:r>
                      <a:endParaRPr lang="es-MX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4/07/2014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65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itchFamily="34" charset="0"/>
                          <a:cs typeface="Arial" pitchFamily="34" charset="0"/>
                        </a:rPr>
                        <a:t>ESMERALDA SUR</a:t>
                      </a:r>
                      <a:endParaRPr lang="es-MX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7/07/2014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65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itchFamily="34" charset="0"/>
                          <a:cs typeface="Arial" pitchFamily="34" charset="0"/>
                        </a:rPr>
                        <a:t>SANTA MONICA</a:t>
                      </a:r>
                      <a:endParaRPr lang="es-MX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8/07/2014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65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itchFamily="34" charset="0"/>
                          <a:cs typeface="Arial" pitchFamily="34" charset="0"/>
                        </a:rPr>
                        <a:t>PRADERAS DE SAN JUAN</a:t>
                      </a:r>
                      <a:endParaRPr lang="es-MX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10/07/2014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65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itchFamily="34" charset="0"/>
                          <a:cs typeface="Arial" pitchFamily="34" charset="0"/>
                        </a:rPr>
                        <a:t>CENTRO DE JUAREZ</a:t>
                      </a:r>
                      <a:endParaRPr lang="es-MX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11/07/2014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65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itchFamily="34" charset="0"/>
                          <a:cs typeface="Arial" pitchFamily="34" charset="0"/>
                        </a:rPr>
                        <a:t>HDA. JUAREZ</a:t>
                      </a:r>
                      <a:endParaRPr lang="es-MX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17/07/2014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65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itchFamily="34" charset="0"/>
                          <a:cs typeface="Arial" pitchFamily="34" charset="0"/>
                        </a:rPr>
                        <a:t>QUITA LAS SABINAS</a:t>
                      </a:r>
                      <a:endParaRPr lang="es-MX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17/07/2014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65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itchFamily="34" charset="0"/>
                          <a:cs typeface="Arial" pitchFamily="34" charset="0"/>
                        </a:rPr>
                        <a:t>PRADERAS DE ORIENTE</a:t>
                      </a:r>
                      <a:endParaRPr lang="es-MX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17/07/2014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65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itchFamily="34" charset="0"/>
                          <a:cs typeface="Arial" pitchFamily="34" charset="0"/>
                        </a:rPr>
                        <a:t>VILLAS DE SAN JUAN</a:t>
                      </a:r>
                      <a:endParaRPr lang="es-MX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18/07/2014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65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itchFamily="34" charset="0"/>
                          <a:cs typeface="Arial" pitchFamily="34" charset="0"/>
                        </a:rPr>
                        <a:t>QUINTAS LAS SABINAS</a:t>
                      </a:r>
                      <a:endParaRPr lang="es-MX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18/07/2014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65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itchFamily="34" charset="0"/>
                          <a:cs typeface="Arial" pitchFamily="34" charset="0"/>
                        </a:rPr>
                        <a:t>LA REFORMA</a:t>
                      </a:r>
                      <a:endParaRPr lang="es-MX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18/07/2014/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65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itchFamily="34" charset="0"/>
                          <a:cs typeface="Arial" pitchFamily="34" charset="0"/>
                        </a:rPr>
                        <a:t>LA REFORMA</a:t>
                      </a:r>
                      <a:endParaRPr lang="es-MX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1807/2014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65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itchFamily="34" charset="0"/>
                          <a:cs typeface="Arial" pitchFamily="34" charset="0"/>
                        </a:rPr>
                        <a:t>LAS GARDENIAS</a:t>
                      </a:r>
                      <a:endParaRPr lang="es-MX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18/07/2014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65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VILLAS DE ORIENTE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1" marR="285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18/07/2014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963246"/>
              </p:ext>
            </p:extLst>
          </p:nvPr>
        </p:nvGraphicFramePr>
        <p:xfrm>
          <a:off x="3714156" y="3811475"/>
          <a:ext cx="5307012" cy="224043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15410"/>
                <a:gridCol w="2988898"/>
                <a:gridCol w="1902704"/>
              </a:tblGrid>
              <a:tr h="176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0" marR="2857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SANTA MONICA 123 SEC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0" marR="2857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10/JULIO/2014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76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0" marR="2857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itchFamily="34" charset="0"/>
                          <a:cs typeface="Arial" pitchFamily="34" charset="0"/>
                        </a:rPr>
                        <a:t>SANTA MONICA</a:t>
                      </a:r>
                      <a:endParaRPr lang="es-MX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0" marR="2857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11/JULIO/2014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76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0" marR="2857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itchFamily="34" charset="0"/>
                          <a:cs typeface="Arial" pitchFamily="34" charset="0"/>
                        </a:rPr>
                        <a:t>ARCADIA LOS VALLES LAURELES</a:t>
                      </a:r>
                      <a:endParaRPr lang="es-MX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0" marR="2857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14/JULIO/2014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76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0" marR="2857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itchFamily="34" charset="0"/>
                          <a:cs typeface="Arial" pitchFamily="34" charset="0"/>
                        </a:rPr>
                        <a:t>BOSQUES DE SAN PEDRO</a:t>
                      </a:r>
                      <a:endParaRPr lang="es-MX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0" marR="2857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14/JULIO/2014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76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0" marR="2857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ARBOLEDAS CAMPESTRE JARDINES DE LA SILLA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0" marR="2857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15/JULIO/2014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76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0" marR="2857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itchFamily="34" charset="0"/>
                          <a:cs typeface="Arial" pitchFamily="34" charset="0"/>
                        </a:rPr>
                        <a:t>REHILETES</a:t>
                      </a:r>
                      <a:endParaRPr lang="es-MX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0" marR="2857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15/JULIO/2014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76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0" marR="2857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itchFamily="34" charset="0"/>
                          <a:cs typeface="Arial" pitchFamily="34" charset="0"/>
                        </a:rPr>
                        <a:t>EX HDA ROSARIO AMP RANCHO VIEJO</a:t>
                      </a:r>
                      <a:endParaRPr lang="es-MX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0" marR="2857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16/JULIO/2014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76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0" marR="2857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itchFamily="34" charset="0"/>
                          <a:cs typeface="Arial" pitchFamily="34" charset="0"/>
                        </a:rPr>
                        <a:t>MONTE VERDE EX HDA.  Y 16 DE SEP</a:t>
                      </a:r>
                      <a:endParaRPr lang="es-MX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0" marR="2857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16/JULIO/2014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76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0" marR="2857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itchFamily="34" charset="0"/>
                          <a:cs typeface="Arial" pitchFamily="34" charset="0"/>
                        </a:rPr>
                        <a:t>INF LOS REYES VALLE LOS REYES LOS REYES</a:t>
                      </a:r>
                      <a:endParaRPr lang="es-MX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0" marR="2857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23/JULIO/2014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76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0" marR="2857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LAGOS DE ZIRANDARO COAHUILA COLIMAS DEL SOL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0" marR="2857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24/JULIO/2014</a:t>
                      </a:r>
                      <a:endParaRPr lang="es-MX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207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3"/>
          <p:cNvSpPr txBox="1"/>
          <p:nvPr/>
        </p:nvSpPr>
        <p:spPr>
          <a:xfrm>
            <a:off x="3325825" y="6308486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n-US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4 CuadroTexto"/>
          <p:cNvSpPr txBox="1">
            <a:spLocks noChangeArrowheads="1"/>
          </p:cNvSpPr>
          <p:nvPr/>
        </p:nvSpPr>
        <p:spPr bwMode="auto">
          <a:xfrm>
            <a:off x="7560860" y="2457403"/>
            <a:ext cx="1500589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MX" sz="1400" b="1" i="1" u="sng" dirty="0" smtClean="0">
                <a:latin typeface="Arial" charset="0"/>
              </a:rPr>
              <a:t>RESULTADOS</a:t>
            </a:r>
          </a:p>
          <a:p>
            <a:pPr algn="ctr" eaLnBrk="1" hangingPunct="1"/>
            <a:endParaRPr lang="es-MX" sz="1400" b="1" i="1" u="sng" dirty="0" smtClean="0">
              <a:latin typeface="Arial" charset="0"/>
            </a:endParaRPr>
          </a:p>
          <a:p>
            <a:pPr algn="ctr" eaLnBrk="1" hangingPunct="1"/>
            <a:r>
              <a:rPr lang="es-MX" sz="1400" b="1" i="1" dirty="0" smtClean="0">
                <a:latin typeface="Arial" charset="0"/>
              </a:rPr>
              <a:t>Casas </a:t>
            </a:r>
            <a:r>
              <a:rPr lang="es-MX" sz="1400" b="1" i="1" dirty="0">
                <a:latin typeface="Arial" charset="0"/>
              </a:rPr>
              <a:t>Tratadas</a:t>
            </a:r>
          </a:p>
          <a:p>
            <a:pPr algn="ctr" eaLnBrk="1" hangingPunct="1"/>
            <a:r>
              <a:rPr lang="es-MX" sz="1400" b="1" i="1" dirty="0">
                <a:latin typeface="Arial" charset="0"/>
              </a:rPr>
              <a:t>1,285</a:t>
            </a:r>
          </a:p>
          <a:p>
            <a:pPr algn="ctr" eaLnBrk="1" hangingPunct="1"/>
            <a:endParaRPr lang="es-MX" sz="1400" b="1" i="1" dirty="0">
              <a:latin typeface="Arial" charset="0"/>
            </a:endParaRPr>
          </a:p>
          <a:p>
            <a:pPr algn="ctr" eaLnBrk="1" hangingPunct="1"/>
            <a:r>
              <a:rPr lang="es-MX" sz="1400" b="1" i="1" dirty="0">
                <a:latin typeface="Arial" charset="0"/>
              </a:rPr>
              <a:t>Casas visitadas</a:t>
            </a:r>
          </a:p>
          <a:p>
            <a:pPr algn="ctr" eaLnBrk="1" hangingPunct="1"/>
            <a:r>
              <a:rPr lang="es-MX" sz="1400" b="1" i="1" dirty="0">
                <a:latin typeface="Arial" charset="0"/>
              </a:rPr>
              <a:t>2,641</a:t>
            </a:r>
          </a:p>
          <a:p>
            <a:pPr algn="ctr" eaLnBrk="1" hangingPunct="1"/>
            <a:endParaRPr lang="es-MX" sz="1400" b="1" i="1" dirty="0">
              <a:latin typeface="Arial" charset="0"/>
            </a:endParaRPr>
          </a:p>
          <a:p>
            <a:pPr algn="ctr" eaLnBrk="1" hangingPunct="1"/>
            <a:endParaRPr lang="es-MX" sz="1400" b="1" i="1" dirty="0">
              <a:latin typeface="Arial" charset="0"/>
            </a:endParaRPr>
          </a:p>
          <a:p>
            <a:pPr algn="ctr" eaLnBrk="1" hangingPunct="1"/>
            <a:r>
              <a:rPr lang="es-MX" sz="1400" b="1" i="1" dirty="0">
                <a:latin typeface="Arial" charset="0"/>
              </a:rPr>
              <a:t>Habitantes</a:t>
            </a:r>
          </a:p>
          <a:p>
            <a:pPr algn="ctr" eaLnBrk="1" hangingPunct="1"/>
            <a:r>
              <a:rPr lang="es-MX" sz="1400" b="1" i="1" dirty="0">
                <a:latin typeface="Arial" charset="0"/>
              </a:rPr>
              <a:t>Beneficiados</a:t>
            </a:r>
          </a:p>
          <a:p>
            <a:pPr algn="ctr" eaLnBrk="1" hangingPunct="1"/>
            <a:r>
              <a:rPr lang="es-MX" sz="1400" b="1" i="1" dirty="0">
                <a:latin typeface="Arial" charset="0"/>
              </a:rPr>
              <a:t>10,384</a:t>
            </a:r>
          </a:p>
        </p:txBody>
      </p:sp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106483"/>
              </p:ext>
            </p:extLst>
          </p:nvPr>
        </p:nvGraphicFramePr>
        <p:xfrm>
          <a:off x="122830" y="1381624"/>
          <a:ext cx="7681064" cy="4718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"/>
          <p:cNvSpPr txBox="1"/>
          <p:nvPr/>
        </p:nvSpPr>
        <p:spPr>
          <a:xfrm>
            <a:off x="0" y="36904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sz="44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4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n-US" sz="44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2868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3325825" y="6308486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n-US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4 CuadroTexto"/>
          <p:cNvSpPr txBox="1">
            <a:spLocks noChangeArrowheads="1"/>
          </p:cNvSpPr>
          <p:nvPr/>
        </p:nvSpPr>
        <p:spPr bwMode="auto">
          <a:xfrm>
            <a:off x="7642747" y="2262188"/>
            <a:ext cx="1490142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MX" sz="1400" b="1" i="1" u="sng" dirty="0" smtClean="0">
                <a:latin typeface="Arial" charset="0"/>
              </a:rPr>
              <a:t>RESULTADOS</a:t>
            </a:r>
          </a:p>
          <a:p>
            <a:pPr algn="ctr" eaLnBrk="1" hangingPunct="1"/>
            <a:endParaRPr lang="es-MX" sz="1400" b="1" i="1" dirty="0" smtClean="0">
              <a:latin typeface="Arial" charset="0"/>
            </a:endParaRPr>
          </a:p>
          <a:p>
            <a:pPr algn="ctr" eaLnBrk="1" hangingPunct="1"/>
            <a:r>
              <a:rPr lang="es-MX" sz="1400" b="1" i="1" dirty="0" smtClean="0">
                <a:latin typeface="Arial" charset="0"/>
              </a:rPr>
              <a:t>Depósitos </a:t>
            </a:r>
            <a:r>
              <a:rPr lang="es-MX" sz="1400" b="1" i="1" dirty="0" err="1">
                <a:latin typeface="Arial" charset="0"/>
              </a:rPr>
              <a:t>Abatizados</a:t>
            </a:r>
            <a:endParaRPr lang="es-MX" sz="1400" b="1" i="1" dirty="0">
              <a:latin typeface="Arial" charset="0"/>
            </a:endParaRPr>
          </a:p>
          <a:p>
            <a:pPr algn="ctr" eaLnBrk="1" hangingPunct="1"/>
            <a:r>
              <a:rPr lang="es-MX" sz="1400" b="1" i="1" dirty="0">
                <a:latin typeface="Arial" charset="0"/>
              </a:rPr>
              <a:t>954</a:t>
            </a:r>
          </a:p>
          <a:p>
            <a:pPr algn="ctr" eaLnBrk="1" hangingPunct="1"/>
            <a:endParaRPr lang="es-MX" sz="1400" b="1" i="1" dirty="0">
              <a:latin typeface="Arial" charset="0"/>
            </a:endParaRPr>
          </a:p>
          <a:p>
            <a:pPr algn="ctr" eaLnBrk="1" hangingPunct="1"/>
            <a:r>
              <a:rPr lang="es-MX" sz="1400" b="1" i="1" dirty="0">
                <a:latin typeface="Arial" charset="0"/>
              </a:rPr>
              <a:t>Depósitos eliminados</a:t>
            </a:r>
          </a:p>
          <a:p>
            <a:pPr algn="ctr" eaLnBrk="1" hangingPunct="1"/>
            <a:r>
              <a:rPr lang="es-MX" sz="1400" b="1" i="1" dirty="0">
                <a:latin typeface="Arial" charset="0"/>
              </a:rPr>
              <a:t>1,962</a:t>
            </a:r>
          </a:p>
          <a:p>
            <a:pPr algn="ctr" eaLnBrk="1" hangingPunct="1"/>
            <a:endParaRPr lang="es-MX" sz="1400" b="1" i="1" dirty="0">
              <a:latin typeface="Arial" charset="0"/>
            </a:endParaRPr>
          </a:p>
          <a:p>
            <a:pPr algn="ctr" eaLnBrk="1" hangingPunct="1"/>
            <a:r>
              <a:rPr lang="es-MX" sz="1400" b="1" i="1" dirty="0">
                <a:latin typeface="Arial" charset="0"/>
              </a:rPr>
              <a:t>Depósitos en Control</a:t>
            </a:r>
          </a:p>
          <a:p>
            <a:pPr algn="ctr" eaLnBrk="1" hangingPunct="1"/>
            <a:r>
              <a:rPr lang="es-MX" sz="1400" b="1" i="1" dirty="0">
                <a:latin typeface="Arial" charset="0"/>
              </a:rPr>
              <a:t>2,430</a:t>
            </a:r>
          </a:p>
          <a:p>
            <a:pPr eaLnBrk="1" hangingPunct="1"/>
            <a:endParaRPr lang="es-MX" sz="1200" b="1" dirty="0">
              <a:latin typeface="Arial" charset="0"/>
            </a:endParaRPr>
          </a:p>
          <a:p>
            <a:pPr eaLnBrk="1" hangingPunct="1"/>
            <a:endParaRPr lang="es-MX" sz="1200" b="1" dirty="0">
              <a:latin typeface="Arial" charset="0"/>
            </a:endParaRPr>
          </a:p>
          <a:p>
            <a:pPr eaLnBrk="1" hangingPunct="1"/>
            <a:endParaRPr lang="es-MX" sz="1200" b="1" dirty="0">
              <a:latin typeface="Arial" charset="0"/>
            </a:endParaRPr>
          </a:p>
        </p:txBody>
      </p:sp>
      <p:graphicFrame>
        <p:nvGraphicFramePr>
          <p:cNvPr id="11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391679"/>
              </p:ext>
            </p:extLst>
          </p:nvPr>
        </p:nvGraphicFramePr>
        <p:xfrm>
          <a:off x="-313899" y="1166199"/>
          <a:ext cx="8483269" cy="514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3" imgW="7888908" imgH="4840644" progId="Excel.Chart.8">
                  <p:embed/>
                </p:oleObj>
              </mc:Choice>
              <mc:Fallback>
                <p:oleObj r:id="rId3" imgW="7888908" imgH="484064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3899" y="1166199"/>
                        <a:ext cx="8483269" cy="514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uadroTexto 1"/>
          <p:cNvSpPr txBox="1"/>
          <p:nvPr/>
        </p:nvSpPr>
        <p:spPr>
          <a:xfrm>
            <a:off x="0" y="36904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sz="44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4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n-US" sz="44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0247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3"/>
          <p:cNvSpPr txBox="1"/>
          <p:nvPr/>
        </p:nvSpPr>
        <p:spPr>
          <a:xfrm>
            <a:off x="3325825" y="6308486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n-US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4 CuadroTexto"/>
          <p:cNvSpPr txBox="1">
            <a:spLocks noChangeArrowheads="1"/>
          </p:cNvSpPr>
          <p:nvPr/>
        </p:nvSpPr>
        <p:spPr bwMode="auto">
          <a:xfrm>
            <a:off x="7397087" y="2320925"/>
            <a:ext cx="1605626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MX" sz="1600" b="1" i="1" u="sng" dirty="0" smtClean="0">
                <a:latin typeface="Arial" charset="0"/>
              </a:rPr>
              <a:t>RESULTADOS</a:t>
            </a:r>
          </a:p>
          <a:p>
            <a:pPr algn="ctr" eaLnBrk="1" hangingPunct="1"/>
            <a:endParaRPr lang="es-MX" sz="1600" b="1" i="1" dirty="0">
              <a:latin typeface="Arial" charset="0"/>
            </a:endParaRPr>
          </a:p>
          <a:p>
            <a:pPr algn="ctr" eaLnBrk="1" hangingPunct="1"/>
            <a:r>
              <a:rPr lang="es-MX" sz="1600" b="1" i="1" dirty="0" err="1" smtClean="0">
                <a:latin typeface="Arial" charset="0"/>
              </a:rPr>
              <a:t>Larvicida</a:t>
            </a:r>
            <a:endParaRPr lang="es-MX" sz="1600" b="1" i="1" dirty="0">
              <a:latin typeface="Arial" charset="0"/>
            </a:endParaRPr>
          </a:p>
          <a:p>
            <a:pPr algn="ctr" eaLnBrk="1" hangingPunct="1"/>
            <a:r>
              <a:rPr lang="es-MX" sz="1600" b="1" i="1" dirty="0">
                <a:latin typeface="Arial" charset="0"/>
              </a:rPr>
              <a:t>12,182</a:t>
            </a:r>
          </a:p>
          <a:p>
            <a:pPr algn="ctr" eaLnBrk="1" hangingPunct="1"/>
            <a:endParaRPr lang="es-MX" sz="1600" b="1" i="1" dirty="0">
              <a:latin typeface="Arial" charset="0"/>
            </a:endParaRPr>
          </a:p>
          <a:p>
            <a:pPr algn="ctr" eaLnBrk="1" hangingPunct="1"/>
            <a:r>
              <a:rPr lang="es-MX" sz="1600" b="1" i="1" dirty="0">
                <a:latin typeface="Arial" charset="0"/>
              </a:rPr>
              <a:t>Volumen</a:t>
            </a:r>
          </a:p>
          <a:p>
            <a:pPr algn="ctr" eaLnBrk="1" hangingPunct="1"/>
            <a:r>
              <a:rPr lang="es-MX" sz="1600" b="1" i="1" dirty="0">
                <a:latin typeface="Arial" charset="0"/>
              </a:rPr>
              <a:t>121,820</a:t>
            </a:r>
          </a:p>
          <a:p>
            <a:pPr algn="ctr" eaLnBrk="1" hangingPunct="1"/>
            <a:endParaRPr lang="es-MX" sz="1600" b="1" i="1" dirty="0">
              <a:latin typeface="Arial" charset="0"/>
            </a:endParaRPr>
          </a:p>
          <a:p>
            <a:pPr algn="ctr" eaLnBrk="1" hangingPunct="1"/>
            <a:r>
              <a:rPr lang="es-MX" sz="1600" b="1" i="1" dirty="0">
                <a:latin typeface="Arial" charset="0"/>
              </a:rPr>
              <a:t>Numero de bolsas</a:t>
            </a:r>
          </a:p>
          <a:p>
            <a:pPr algn="ctr" eaLnBrk="1" hangingPunct="1"/>
            <a:r>
              <a:rPr lang="es-MX" sz="1600" b="1" i="1" dirty="0">
                <a:latin typeface="Arial" charset="0"/>
              </a:rPr>
              <a:t>703</a:t>
            </a:r>
          </a:p>
          <a:p>
            <a:pPr eaLnBrk="1" hangingPunct="1"/>
            <a:endParaRPr lang="es-MX" sz="1400" b="1" dirty="0">
              <a:latin typeface="Arial" charset="0"/>
            </a:endParaRPr>
          </a:p>
          <a:p>
            <a:pPr eaLnBrk="1" hangingPunct="1"/>
            <a:endParaRPr lang="es-MX" sz="1400" b="1" dirty="0">
              <a:latin typeface="Arial" charset="0"/>
            </a:endParaRPr>
          </a:p>
        </p:txBody>
      </p:sp>
      <p:graphicFrame>
        <p:nvGraphicFramePr>
          <p:cNvPr id="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428475"/>
              </p:ext>
            </p:extLst>
          </p:nvPr>
        </p:nvGraphicFramePr>
        <p:xfrm>
          <a:off x="-105507" y="1254369"/>
          <a:ext cx="7537938" cy="482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1"/>
          <p:cNvSpPr txBox="1"/>
          <p:nvPr/>
        </p:nvSpPr>
        <p:spPr>
          <a:xfrm>
            <a:off x="0" y="36904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sz="44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4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n-US" sz="44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7363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3"/>
          <p:cNvSpPr txBox="1"/>
          <p:nvPr/>
        </p:nvSpPr>
        <p:spPr>
          <a:xfrm>
            <a:off x="3325825" y="6308486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n-US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319449"/>
              </p:ext>
            </p:extLst>
          </p:nvPr>
        </p:nvGraphicFramePr>
        <p:xfrm>
          <a:off x="1672939" y="1938596"/>
          <a:ext cx="5718412" cy="75055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233162"/>
                <a:gridCol w="1432423"/>
                <a:gridCol w="1383547"/>
                <a:gridCol w="1669280"/>
              </a:tblGrid>
              <a:tr h="4360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No. de Reportes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Canes </a:t>
                      </a:r>
                      <a:r>
                        <a:rPr lang="es-MX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Agresores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Canes</a:t>
                      </a:r>
                      <a:r>
                        <a:rPr lang="es-MX" sz="16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Recogidos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Reportes no atendidos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6" marB="0" anchor="b"/>
                </a:tc>
              </a:tr>
              <a:tr h="22277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196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398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16" marB="0" anchor="b"/>
                </a:tc>
              </a:tr>
            </a:tbl>
          </a:graphicData>
        </a:graphic>
      </p:graphicFrame>
      <p:sp>
        <p:nvSpPr>
          <p:cNvPr id="12" name="3 Rectángulo"/>
          <p:cNvSpPr>
            <a:spLocks noChangeArrowheads="1"/>
          </p:cNvSpPr>
          <p:nvPr/>
        </p:nvSpPr>
        <p:spPr bwMode="auto">
          <a:xfrm>
            <a:off x="605464" y="3801202"/>
            <a:ext cx="785336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2000" i="1" dirty="0">
                <a:latin typeface="Arial" charset="0"/>
              </a:rPr>
              <a:t>En el mes de Julio se recibieron y revisaron 196 reportes ciudadanos, siendo atendidos en el 100% de los </a:t>
            </a:r>
            <a:r>
              <a:rPr lang="es-MX" sz="2000" i="1" dirty="0" smtClean="0">
                <a:latin typeface="Arial" charset="0"/>
              </a:rPr>
              <a:t>casos. </a:t>
            </a:r>
            <a:r>
              <a:rPr lang="es-MX" sz="2000" i="1" dirty="0">
                <a:latin typeface="Arial" charset="0"/>
              </a:rPr>
              <a:t>En conclusión y complementando con los recolectados en vía pública se tuvo un total de 398 canes capturados, mismos que fueron derivados al  Centro Antirrábico de Guadalupe, N.L.</a:t>
            </a:r>
          </a:p>
          <a:p>
            <a:pPr algn="just"/>
            <a:endParaRPr lang="es-MX" sz="2000" dirty="0">
              <a:latin typeface="Arial" charset="0"/>
            </a:endParaRPr>
          </a:p>
          <a:p>
            <a:pPr algn="just"/>
            <a:r>
              <a:rPr lang="es-MX" sz="2000" dirty="0">
                <a:latin typeface="Arial" charset="0"/>
              </a:rPr>
              <a:t>	</a:t>
            </a:r>
          </a:p>
        </p:txBody>
      </p:sp>
      <p:sp>
        <p:nvSpPr>
          <p:cNvPr id="13" name="CuadroTexto 1"/>
          <p:cNvSpPr txBox="1"/>
          <p:nvPr/>
        </p:nvSpPr>
        <p:spPr>
          <a:xfrm>
            <a:off x="0" y="36904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en-US" sz="44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Canino</a:t>
            </a:r>
            <a:r>
              <a:rPr lang="en-US" sz="44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00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3"/>
          <p:cNvSpPr txBox="1"/>
          <p:nvPr/>
        </p:nvSpPr>
        <p:spPr>
          <a:xfrm>
            <a:off x="3325825" y="6308486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n-US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698025"/>
              </p:ext>
            </p:extLst>
          </p:nvPr>
        </p:nvGraphicFramePr>
        <p:xfrm>
          <a:off x="1076115" y="2808527"/>
          <a:ext cx="3515441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2287"/>
                <a:gridCol w="1033154"/>
              </a:tblGrid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82" marR="285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itchFamily="34" charset="0"/>
                          <a:cs typeface="Arial" pitchFamily="34" charset="0"/>
                        </a:rPr>
                        <a:t>SANTA MONICA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82" marR="285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3/07/2014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itchFamily="34" charset="0"/>
                          <a:cs typeface="Arial" pitchFamily="34" charset="0"/>
                        </a:rPr>
                        <a:t>SANTA MONICA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82" marR="285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4/07/2014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itchFamily="34" charset="0"/>
                          <a:cs typeface="Arial" pitchFamily="34" charset="0"/>
                        </a:rPr>
                        <a:t>ESMERALDA SUR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82" marR="285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7/07/2014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itchFamily="34" charset="0"/>
                          <a:cs typeface="Arial" pitchFamily="34" charset="0"/>
                        </a:rPr>
                        <a:t>SANTA MONICA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82" marR="285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8/07/2014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itchFamily="34" charset="0"/>
                          <a:cs typeface="Arial" pitchFamily="34" charset="0"/>
                        </a:rPr>
                        <a:t>PRADERAS DE SAN JUAN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82" marR="285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10/07/2014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itchFamily="34" charset="0"/>
                          <a:cs typeface="Arial" pitchFamily="34" charset="0"/>
                        </a:rPr>
                        <a:t>CENTRO DE JUAREZ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82" marR="285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11/07/2014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itchFamily="34" charset="0"/>
                          <a:cs typeface="Arial" pitchFamily="34" charset="0"/>
                        </a:rPr>
                        <a:t>HDA. JUAREZ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82" marR="285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17/07/2014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itchFamily="34" charset="0"/>
                          <a:cs typeface="Arial" pitchFamily="34" charset="0"/>
                        </a:rPr>
                        <a:t>QUITA LAS SABINAS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82" marR="285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17/07/2014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itchFamily="34" charset="0"/>
                          <a:cs typeface="Arial" pitchFamily="34" charset="0"/>
                        </a:rPr>
                        <a:t>PRADERAS DE ORIENTE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82" marR="285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17/07/2014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itchFamily="34" charset="0"/>
                          <a:cs typeface="Arial" pitchFamily="34" charset="0"/>
                        </a:rPr>
                        <a:t>VILLAS DE SAN JUAN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82" marR="285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18/07/2014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itchFamily="34" charset="0"/>
                          <a:cs typeface="Arial" pitchFamily="34" charset="0"/>
                        </a:rPr>
                        <a:t>QUINTAS LAS SABINAS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82" marR="285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18/07/2014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itchFamily="34" charset="0"/>
                          <a:cs typeface="Arial" pitchFamily="34" charset="0"/>
                        </a:rPr>
                        <a:t>LA REFORMA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82" marR="285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18/07/2014/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itchFamily="34" charset="0"/>
                          <a:cs typeface="Arial" pitchFamily="34" charset="0"/>
                        </a:rPr>
                        <a:t>LA REFORMA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82" marR="285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1807/2014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itchFamily="34" charset="0"/>
                          <a:cs typeface="Arial" pitchFamily="34" charset="0"/>
                        </a:rPr>
                        <a:t>LAS GARDENIAS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82" marR="285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18/07/2014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itchFamily="34" charset="0"/>
                          <a:cs typeface="Arial" pitchFamily="34" charset="0"/>
                        </a:rPr>
                        <a:t>VILLAS DE ORIENTE</a:t>
                      </a:r>
                      <a:endParaRPr lang="es-MX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82" marR="2858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18/07/2014</a:t>
                      </a:r>
                      <a:endParaRPr lang="es-MX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18054" y="1331199"/>
            <a:ext cx="410881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s-ES" altLang="es-MX" b="1" i="1" dirty="0">
                <a:latin typeface="Arial" charset="0"/>
                <a:cs typeface="Times New Roman" pitchFamily="18" charset="0"/>
              </a:rPr>
              <a:t>FUMIGACIÓN INTRADOMICILIARIA</a:t>
            </a:r>
            <a:endParaRPr lang="es-MX" altLang="es-MX" i="1" dirty="0">
              <a:latin typeface="Arial" charset="0"/>
              <a:cs typeface="Times New Roman" pitchFamily="18" charset="0"/>
            </a:endParaRPr>
          </a:p>
          <a:p>
            <a:pPr algn="ctr" eaLnBrk="0" hangingPunct="0"/>
            <a:endParaRPr lang="es-ES" altLang="es-MX" i="1" dirty="0">
              <a:latin typeface="Arial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MX" i="1" dirty="0">
                <a:latin typeface="Arial" charset="0"/>
                <a:cs typeface="Times New Roman" pitchFamily="18" charset="0"/>
              </a:rPr>
              <a:t>Entre los días 3 y 18 se fumigaron las </a:t>
            </a:r>
          </a:p>
          <a:p>
            <a:pPr algn="ctr" eaLnBrk="0" hangingPunct="0"/>
            <a:r>
              <a:rPr lang="es-ES" altLang="es-MX" i="1" dirty="0">
                <a:latin typeface="Arial" charset="0"/>
                <a:cs typeface="Times New Roman" pitchFamily="18" charset="0"/>
              </a:rPr>
              <a:t>siguientes 15 colonias, con un gasto </a:t>
            </a:r>
          </a:p>
          <a:p>
            <a:pPr algn="ctr" eaLnBrk="0" hangingPunct="0"/>
            <a:r>
              <a:rPr lang="es-ES" altLang="es-MX" i="1" dirty="0">
                <a:latin typeface="Arial" charset="0"/>
                <a:cs typeface="Times New Roman" pitchFamily="18" charset="0"/>
              </a:rPr>
              <a:t>total de 302.5 litros</a:t>
            </a:r>
            <a:endParaRPr lang="es-MX" altLang="es-MX" i="1" dirty="0">
              <a:latin typeface="Arial" charset="0"/>
            </a:endParaRPr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46" y="1815152"/>
            <a:ext cx="3548418" cy="370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"/>
          <p:cNvSpPr txBox="1"/>
          <p:nvPr/>
        </p:nvSpPr>
        <p:spPr>
          <a:xfrm>
            <a:off x="0" y="36904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sz="44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4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n-US" sz="44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3513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67430" y="562833"/>
            <a:ext cx="44149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2202052" y="6328690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70292" y="0"/>
            <a:ext cx="6568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04716" y="1930105"/>
            <a:ext cx="83797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altLang="es-MX" b="1" dirty="0" smtClean="0">
                <a:latin typeface="Arial" panose="020B0604020202020204" pitchFamily="34" charset="0"/>
              </a:rPr>
              <a:t>*</a:t>
            </a:r>
            <a:r>
              <a:rPr lang="es-ES" altLang="es-MX" sz="2000" i="1" dirty="0" smtClean="0">
                <a:latin typeface="Arial" panose="020B0604020202020204" pitchFamily="34" charset="0"/>
              </a:rPr>
              <a:t>Mesa </a:t>
            </a:r>
            <a:r>
              <a:rPr lang="es-ES" altLang="es-MX" sz="2000" i="1" dirty="0">
                <a:latin typeface="Arial" panose="020B0604020202020204" pitchFamily="34" charset="0"/>
              </a:rPr>
              <a:t>de trabajo de adicciones </a:t>
            </a:r>
          </a:p>
          <a:p>
            <a:pPr algn="just">
              <a:defRPr/>
            </a:pPr>
            <a:r>
              <a:rPr lang="es-ES" altLang="es-MX" sz="2000" i="1" dirty="0">
                <a:latin typeface="Arial" panose="020B0604020202020204" pitchFamily="34" charset="0"/>
              </a:rPr>
              <a:t>Lugar: Dirección de Salud de Juárez N.L</a:t>
            </a:r>
            <a:r>
              <a:rPr lang="es-ES" altLang="es-MX" sz="2000" i="1" dirty="0" smtClean="0">
                <a:latin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es-ES" altLang="es-MX" sz="2000" i="1" dirty="0">
              <a:latin typeface="Arial" panose="020B0604020202020204" pitchFamily="34" charset="0"/>
            </a:endParaRPr>
          </a:p>
          <a:p>
            <a:pPr algn="just">
              <a:defRPr/>
            </a:pPr>
            <a:r>
              <a:rPr lang="es-ES" altLang="es-MX" sz="2000" i="1" dirty="0" smtClean="0">
                <a:latin typeface="Arial" panose="020B0604020202020204" pitchFamily="34" charset="0"/>
              </a:rPr>
              <a:t>*</a:t>
            </a:r>
            <a:r>
              <a:rPr lang="es-ES" altLang="es-MX" sz="2000" i="1" dirty="0">
                <a:latin typeface="Arial" panose="020B0604020202020204" pitchFamily="34" charset="0"/>
              </a:rPr>
              <a:t>Capacitación de promotoras en salud reproductiva</a:t>
            </a:r>
          </a:p>
          <a:p>
            <a:pPr algn="just">
              <a:defRPr/>
            </a:pPr>
            <a:r>
              <a:rPr lang="es-ES" altLang="es-MX" sz="2000" i="1" dirty="0">
                <a:latin typeface="Arial" panose="020B0604020202020204" pitchFamily="34" charset="0"/>
              </a:rPr>
              <a:t>Lugar: Auditorio municipal Juárez N.L</a:t>
            </a:r>
            <a:r>
              <a:rPr lang="es-ES" altLang="es-MX" sz="2000" i="1" dirty="0" smtClean="0">
                <a:latin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es-ES" altLang="es-MX" sz="2000" i="1" dirty="0">
              <a:latin typeface="Arial" panose="020B0604020202020204" pitchFamily="34" charset="0"/>
            </a:endParaRPr>
          </a:p>
          <a:p>
            <a:pPr algn="just">
              <a:defRPr/>
            </a:pPr>
            <a:r>
              <a:rPr lang="es-ES" altLang="es-MX" sz="2000" i="1" dirty="0" smtClean="0">
                <a:latin typeface="Arial" panose="020B0604020202020204" pitchFamily="34" charset="0"/>
              </a:rPr>
              <a:t>*</a:t>
            </a:r>
            <a:r>
              <a:rPr lang="es-ES" altLang="es-MX" sz="2000" b="1" dirty="0">
                <a:latin typeface="Arial" panose="020B0604020202020204" pitchFamily="34" charset="0"/>
              </a:rPr>
              <a:t> </a:t>
            </a:r>
            <a:r>
              <a:rPr lang="es-ES" altLang="es-MX" sz="2000" i="1" dirty="0">
                <a:latin typeface="Arial" panose="020B0604020202020204" pitchFamily="34" charset="0"/>
              </a:rPr>
              <a:t>3era Sesión del Comité de Salud </a:t>
            </a:r>
          </a:p>
          <a:p>
            <a:pPr algn="just">
              <a:defRPr/>
            </a:pPr>
            <a:r>
              <a:rPr lang="es-ES" altLang="es-MX" sz="2000" i="1" dirty="0">
                <a:latin typeface="Arial" panose="020B0604020202020204" pitchFamily="34" charset="0"/>
              </a:rPr>
              <a:t>Lugar: Sala de cabildo del Municipio de Juárez N.L</a:t>
            </a:r>
            <a:r>
              <a:rPr lang="es-ES" altLang="es-MX" sz="2000" i="1" dirty="0" smtClean="0">
                <a:latin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es-ES" altLang="es-MX" sz="2000" i="1" dirty="0">
              <a:latin typeface="Arial" panose="020B0604020202020204" pitchFamily="34" charset="0"/>
            </a:endParaRPr>
          </a:p>
          <a:p>
            <a:pPr algn="just">
              <a:defRPr/>
            </a:pPr>
            <a:r>
              <a:rPr lang="es-ES" altLang="es-MX" sz="2000" i="1" dirty="0" smtClean="0">
                <a:latin typeface="Arial" panose="020B0604020202020204" pitchFamily="34" charset="0"/>
              </a:rPr>
              <a:t>*</a:t>
            </a:r>
            <a:r>
              <a:rPr lang="es-ES" altLang="es-MX" sz="2000" b="1" dirty="0">
                <a:latin typeface="Arial" panose="020B0604020202020204" pitchFamily="34" charset="0"/>
              </a:rPr>
              <a:t> </a:t>
            </a:r>
            <a:r>
              <a:rPr lang="es-ES" altLang="es-MX" sz="2000" i="1" dirty="0">
                <a:latin typeface="Arial" panose="020B0604020202020204" pitchFamily="34" charset="0"/>
              </a:rPr>
              <a:t>Apertura del programa “Elige Cuidarte”</a:t>
            </a:r>
          </a:p>
          <a:p>
            <a:pPr algn="just">
              <a:defRPr/>
            </a:pPr>
            <a:r>
              <a:rPr lang="es-ES" altLang="es-MX" sz="2000" i="1" dirty="0">
                <a:latin typeface="Arial" panose="020B0604020202020204" pitchFamily="34" charset="0"/>
              </a:rPr>
              <a:t>Lugar: Colonia Héctor Caballero </a:t>
            </a:r>
          </a:p>
          <a:p>
            <a:pPr algn="just">
              <a:defRPr/>
            </a:pPr>
            <a:endParaRPr lang="es-ES" altLang="es-MX" sz="20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5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3"/>
          <p:cNvSpPr txBox="1"/>
          <p:nvPr/>
        </p:nvSpPr>
        <p:spPr>
          <a:xfrm>
            <a:off x="3325825" y="6308486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n-US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 descr="C:\Documents and Settings\Usuario\Mis documentos\aduar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1" y="1353326"/>
            <a:ext cx="2758060" cy="3286084"/>
          </a:xfrm>
          <a:prstGeom prst="rect">
            <a:avLst/>
          </a:prstGeom>
          <a:noFill/>
        </p:spPr>
      </p:pic>
      <p:pic>
        <p:nvPicPr>
          <p:cNvPr id="21" name="Picture 4" descr="C:\Documents and Settings\Usuario\Mis documentos\nnn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6004" y="1353294"/>
            <a:ext cx="2811284" cy="3286116"/>
          </a:xfrm>
          <a:prstGeom prst="rect">
            <a:avLst/>
          </a:prstGeom>
          <a:noFill/>
        </p:spPr>
      </p:pic>
      <p:pic>
        <p:nvPicPr>
          <p:cNvPr id="22" name="Picture 6" descr="C:\Documents and Settings\Usuario\Mis documentos\hern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5429" y="1427300"/>
            <a:ext cx="3000109" cy="3262271"/>
          </a:xfrm>
          <a:prstGeom prst="rect">
            <a:avLst/>
          </a:prstGeom>
          <a:noFill/>
        </p:spPr>
      </p:pic>
      <p:sp>
        <p:nvSpPr>
          <p:cNvPr id="23" name="22 CuadroTexto"/>
          <p:cNvSpPr txBox="1"/>
          <p:nvPr/>
        </p:nvSpPr>
        <p:spPr>
          <a:xfrm>
            <a:off x="1541591" y="5096785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latin typeface="Arial" pitchFamily="34" charset="0"/>
                <a:cs typeface="Arial" pitchFamily="34" charset="0"/>
              </a:rPr>
              <a:t>Llevamos el programa de: “</a:t>
            </a:r>
            <a:r>
              <a:rPr lang="es-ES" b="1" i="1" dirty="0" smtClean="0">
                <a:latin typeface="Arial" pitchFamily="34" charset="0"/>
                <a:cs typeface="Arial" pitchFamily="34" charset="0"/>
              </a:rPr>
              <a:t>Transformando el entorno de tu colonia”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, a Colinas de San Juan</a:t>
            </a:r>
            <a:endParaRPr lang="es-MX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9499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3"/>
          <p:cNvSpPr txBox="1"/>
          <p:nvPr/>
        </p:nvSpPr>
        <p:spPr>
          <a:xfrm>
            <a:off x="3445401" y="6281592"/>
            <a:ext cx="259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 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476732" y="562833"/>
            <a:ext cx="8396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PARTICIPACIÓN Y ATENCIÓN CIUDADANA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473"/>
            <a:ext cx="3364865" cy="4145171"/>
          </a:xfrm>
          <a:prstGeom prst="rect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</p:pic>
      <p:sp>
        <p:nvSpPr>
          <p:cNvPr id="2" name="1 Rectángulo"/>
          <p:cNvSpPr/>
          <p:nvPr/>
        </p:nvSpPr>
        <p:spPr>
          <a:xfrm>
            <a:off x="-682397" y="132269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i="1" dirty="0">
                <a:latin typeface="Arial" pitchFamily="34" charset="0"/>
                <a:cs typeface="Arial" pitchFamily="34" charset="0"/>
              </a:rPr>
              <a:t>CANALIZACION PARA ENTREGA </a:t>
            </a:r>
          </a:p>
          <a:p>
            <a:pPr algn="ctr"/>
            <a:r>
              <a:rPr lang="es-MX" sz="1400" i="1" dirty="0">
                <a:latin typeface="Arial" pitchFamily="34" charset="0"/>
                <a:cs typeface="Arial" pitchFamily="34" charset="0"/>
              </a:rPr>
              <a:t>DE LENTESY APARATOS AUDITIVOS</a:t>
            </a:r>
            <a:endParaRPr lang="es-MX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65" y="3734394"/>
            <a:ext cx="2920353" cy="2318250"/>
          </a:xfrm>
          <a:prstGeom prst="rect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65" y="1928085"/>
            <a:ext cx="3086219" cy="1826920"/>
          </a:xfrm>
          <a:prstGeom prst="rect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</p:pic>
      <p:sp>
        <p:nvSpPr>
          <p:cNvPr id="14" name="13 Rectángulo"/>
          <p:cNvSpPr/>
          <p:nvPr/>
        </p:nvSpPr>
        <p:spPr>
          <a:xfrm>
            <a:off x="2881740" y="1337222"/>
            <a:ext cx="3424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i="1" dirty="0">
                <a:latin typeface="Arial" pitchFamily="34" charset="0"/>
                <a:cs typeface="Arial" pitchFamily="34" charset="0"/>
              </a:rPr>
              <a:t>CAMPAMENTO DE VERANO</a:t>
            </a:r>
          </a:p>
          <a:p>
            <a:pPr algn="ctr"/>
            <a:r>
              <a:rPr lang="es-MX" sz="1400" i="1" dirty="0" smtClean="0">
                <a:latin typeface="Arial" pitchFamily="34" charset="0"/>
                <a:cs typeface="Arial" pitchFamily="34" charset="0"/>
              </a:rPr>
              <a:t> EN EL  MAGDALENA</a:t>
            </a:r>
            <a:endParaRPr lang="es-MX" sz="1400" i="1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18" y="3727574"/>
            <a:ext cx="2858782" cy="2325070"/>
          </a:xfrm>
          <a:prstGeom prst="rect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985" y="1939706"/>
            <a:ext cx="2800015" cy="2389535"/>
          </a:xfrm>
          <a:prstGeom prst="rect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</p:pic>
      <p:sp>
        <p:nvSpPr>
          <p:cNvPr id="17" name="16 CuadroTexto"/>
          <p:cNvSpPr txBox="1"/>
          <p:nvPr/>
        </p:nvSpPr>
        <p:spPr>
          <a:xfrm>
            <a:off x="6156347" y="1354931"/>
            <a:ext cx="3083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i="1" dirty="0" smtClean="0">
                <a:latin typeface="Arial" pitchFamily="34" charset="0"/>
                <a:cs typeface="Arial" pitchFamily="34" charset="0"/>
              </a:rPr>
              <a:t>CAMPAMENTO DE VERANO</a:t>
            </a:r>
          </a:p>
          <a:p>
            <a:pPr algn="ctr"/>
            <a:r>
              <a:rPr lang="es-MX" sz="1400" i="1" dirty="0" smtClean="0">
                <a:latin typeface="Arial" pitchFamily="34" charset="0"/>
                <a:cs typeface="Arial" pitchFamily="34" charset="0"/>
              </a:rPr>
              <a:t>EN EL RECREATIVO</a:t>
            </a:r>
            <a:r>
              <a:rPr lang="es-MX" sz="1400" i="1" dirty="0" smtClean="0">
                <a:latin typeface="Arial" pitchFamily="34" charset="0"/>
                <a:cs typeface="Arial" pitchFamily="34" charset="0"/>
              </a:rPr>
              <a:t> MAGDALENA</a:t>
            </a:r>
            <a:endParaRPr lang="es-MX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54996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3"/>
          <p:cNvSpPr txBox="1"/>
          <p:nvPr/>
        </p:nvSpPr>
        <p:spPr>
          <a:xfrm>
            <a:off x="3325825" y="6308486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n-US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-109181" y="1307714"/>
            <a:ext cx="4399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i="1" dirty="0" smtClean="0">
                <a:latin typeface="Arial" pitchFamily="34" charset="0"/>
                <a:cs typeface="Arial" pitchFamily="34" charset="0"/>
              </a:rPr>
              <a:t>EN COORDINACIÓN CON EL D.A.R.E, SE ESTA LLEVANDO A CABO EL  </a:t>
            </a:r>
          </a:p>
          <a:p>
            <a:pPr algn="ctr"/>
            <a:r>
              <a:rPr lang="es-MX" i="1" dirty="0" smtClean="0">
                <a:latin typeface="Arial" pitchFamily="34" charset="0"/>
                <a:cs typeface="Arial" pitchFamily="34" charset="0"/>
              </a:rPr>
              <a:t>CAMPAMENTO DE VERANO</a:t>
            </a:r>
          </a:p>
          <a:p>
            <a:pPr algn="ctr"/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5" y="4189867"/>
            <a:ext cx="4029334" cy="2124166"/>
          </a:xfrm>
          <a:prstGeom prst="rect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5" y="2131469"/>
            <a:ext cx="4029334" cy="2194878"/>
          </a:xfrm>
          <a:prstGeom prst="rect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03" y="3545683"/>
            <a:ext cx="4030967" cy="2768350"/>
          </a:xfrm>
          <a:prstGeom prst="rect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03" y="2145117"/>
            <a:ext cx="4030967" cy="2219635"/>
          </a:xfrm>
          <a:prstGeom prst="rect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2 Rectángulo"/>
          <p:cNvSpPr/>
          <p:nvPr/>
        </p:nvSpPr>
        <p:spPr>
          <a:xfrm>
            <a:off x="4616268" y="1396844"/>
            <a:ext cx="40276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i="1" dirty="0">
                <a:latin typeface="Arial" pitchFamily="34" charset="0"/>
                <a:cs typeface="Arial" pitchFamily="34" charset="0"/>
              </a:rPr>
              <a:t>CAMPAMENTO DE </a:t>
            </a:r>
            <a:r>
              <a:rPr lang="es-MX" i="1" dirty="0" smtClean="0">
                <a:latin typeface="Arial" pitchFamily="34" charset="0"/>
                <a:cs typeface="Arial" pitchFamily="34" charset="0"/>
              </a:rPr>
              <a:t>VERANO DE LA </a:t>
            </a:r>
          </a:p>
          <a:p>
            <a:pPr algn="ctr"/>
            <a:r>
              <a:rPr lang="es-MX" i="1" dirty="0" smtClean="0">
                <a:latin typeface="Arial" pitchFamily="34" charset="0"/>
                <a:cs typeface="Arial" pitchFamily="34" charset="0"/>
              </a:rPr>
              <a:t>DELEGACION COAHUILA</a:t>
            </a:r>
          </a:p>
          <a:p>
            <a:pPr algn="ctr"/>
            <a:endParaRPr lang="es-MX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uadroTexto 3"/>
          <p:cNvSpPr txBox="1"/>
          <p:nvPr/>
        </p:nvSpPr>
        <p:spPr>
          <a:xfrm>
            <a:off x="476732" y="562833"/>
            <a:ext cx="8396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PARTICIPACIÓN Y ATENCIÓN CIUDADANA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40405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3"/>
          <p:cNvSpPr txBox="1"/>
          <p:nvPr/>
        </p:nvSpPr>
        <p:spPr>
          <a:xfrm>
            <a:off x="3325825" y="6308486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n-US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45661" y="2328881"/>
            <a:ext cx="83251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>
                <a:latin typeface="Arial" pitchFamily="34" charset="0"/>
                <a:cs typeface="Arial" pitchFamily="34" charset="0"/>
              </a:rPr>
              <a:t>En el transcurso del mes se les entrego material a los Delegados de Municipales de Participación Ciudadana  (Tintas y Colchones para el sello) a mas de 30 ciudadanos.</a:t>
            </a:r>
          </a:p>
          <a:p>
            <a:pPr algn="ctr"/>
            <a:endParaRPr lang="es-MX" i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i="1" dirty="0" smtClean="0">
                <a:latin typeface="Arial" pitchFamily="34" charset="0"/>
                <a:cs typeface="Arial" pitchFamily="34" charset="0"/>
              </a:rPr>
              <a:t>Se Programo una semana de visitas a Delegadas de Participación Ciudadana al Recreativo Magdalena donde se les facilito transporte para el traslado de grupos de personas, donde tomaron los cursos de verano y tuvieron una sana convivencia.</a:t>
            </a:r>
            <a:endParaRPr lang="es-MX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476732" y="562833"/>
            <a:ext cx="8396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PARTICIPACIÓN Y ATENCIÓN CIUDADANA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44853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2887423" y="562833"/>
            <a:ext cx="31774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BAILOTERAPIA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3"/>
          <p:cNvSpPr txBox="1"/>
          <p:nvPr/>
        </p:nvSpPr>
        <p:spPr>
          <a:xfrm>
            <a:off x="3325825" y="6308486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n-US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751163"/>
              </p:ext>
            </p:extLst>
          </p:nvPr>
        </p:nvGraphicFramePr>
        <p:xfrm>
          <a:off x="880905" y="4458015"/>
          <a:ext cx="7137680" cy="1617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420"/>
                <a:gridCol w="1784420"/>
                <a:gridCol w="1784420"/>
                <a:gridCol w="1784420"/>
              </a:tblGrid>
              <a:tr h="466904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MES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TURNO MATUTINO X SEMANA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TURNO VESPERTINO X SEMANA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1999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JUNIO</a:t>
                      </a:r>
                      <a:endParaRPr lang="es-MX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s-MX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508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506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1014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7847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JULIO</a:t>
                      </a:r>
                      <a:endParaRPr lang="es-MX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376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350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726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59" y="1610249"/>
            <a:ext cx="3958157" cy="2388545"/>
          </a:xfrm>
          <a:prstGeom prst="rect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1637545"/>
            <a:ext cx="4198842" cy="2361249"/>
          </a:xfrm>
          <a:prstGeom prst="rect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4546352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3"/>
          <p:cNvSpPr txBox="1"/>
          <p:nvPr/>
        </p:nvSpPr>
        <p:spPr>
          <a:xfrm>
            <a:off x="1266442" y="604397"/>
            <a:ext cx="68892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ATENCIÓN DENTAL Y ENFERMERIA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340375"/>
              </p:ext>
            </p:extLst>
          </p:nvPr>
        </p:nvGraphicFramePr>
        <p:xfrm>
          <a:off x="-1" y="3507155"/>
          <a:ext cx="6325644" cy="1326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386"/>
                <a:gridCol w="1130643"/>
                <a:gridCol w="4410615"/>
              </a:tblGrid>
              <a:tr h="350862"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MES</a:t>
                      </a:r>
                      <a:endParaRPr lang="es-MX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PACIENTES</a:t>
                      </a:r>
                      <a:endParaRPr lang="es-MX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ACTIVIDAD</a:t>
                      </a:r>
                      <a:endParaRPr lang="es-MX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7146"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JUNIO</a:t>
                      </a:r>
                      <a:endParaRPr lang="es-MX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s-MX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EMPASTES,</a:t>
                      </a:r>
                      <a:r>
                        <a:rPr lang="es-MX" sz="13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EXTRACCIONES,</a:t>
                      </a:r>
                      <a:r>
                        <a:rPr lang="es-MX" sz="13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LIMPIEZA Y</a:t>
                      </a:r>
                      <a:r>
                        <a:rPr lang="es-MX" sz="13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REVISIONES</a:t>
                      </a:r>
                      <a:endParaRPr lang="es-MX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8203"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JULIO</a:t>
                      </a:r>
                      <a:endParaRPr lang="es-MX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s-MX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EMPASTES,</a:t>
                      </a:r>
                      <a:r>
                        <a:rPr lang="es-MX" sz="13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EXTRACCIONES,</a:t>
                      </a:r>
                      <a:r>
                        <a:rPr lang="es-MX" sz="13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LIMPIEZA</a:t>
                      </a:r>
                      <a:r>
                        <a:rPr lang="es-MX" sz="13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Y </a:t>
                      </a:r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REVISIONES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554148"/>
              </p:ext>
            </p:extLst>
          </p:nvPr>
        </p:nvGraphicFramePr>
        <p:xfrm>
          <a:off x="2784143" y="5127321"/>
          <a:ext cx="6359857" cy="977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240"/>
                <a:gridCol w="1168692"/>
                <a:gridCol w="4470925"/>
              </a:tblGrid>
              <a:tr h="246344"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MES</a:t>
                      </a:r>
                      <a:endParaRPr lang="es-MX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PACIENTES</a:t>
                      </a:r>
                      <a:endParaRPr lang="es-MX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ACTIVIDADES</a:t>
                      </a:r>
                      <a:endParaRPr lang="es-MX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7909"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JUNIO</a:t>
                      </a:r>
                      <a:endParaRPr lang="es-MX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lang="es-MX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APLICACIÓN</a:t>
                      </a:r>
                      <a:r>
                        <a:rPr lang="es-MX" sz="13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 INYECCIONES Y TOMA DE PRESION</a:t>
                      </a:r>
                    </a:p>
                  </a:txBody>
                  <a:tcPr/>
                </a:tc>
              </a:tr>
              <a:tr h="288099"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JULIO</a:t>
                      </a:r>
                      <a:endParaRPr lang="es-MX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  <a:endParaRPr lang="es-MX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APLICACIÓN</a:t>
                      </a:r>
                      <a:r>
                        <a:rPr lang="es-MX" sz="13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 INYECCIONES Y TOMA DE PRESION</a:t>
                      </a:r>
                      <a:endParaRPr lang="es-MX" sz="13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/>
          <p:nvPr/>
        </p:nvSpPr>
        <p:spPr>
          <a:xfrm>
            <a:off x="3325825" y="6308486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n-US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44" y="2101756"/>
            <a:ext cx="2548231" cy="2906973"/>
          </a:xfrm>
          <a:prstGeom prst="rect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19" y="1525324"/>
            <a:ext cx="6048933" cy="188661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6269209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3"/>
          <p:cNvSpPr txBox="1"/>
          <p:nvPr/>
        </p:nvSpPr>
        <p:spPr>
          <a:xfrm>
            <a:off x="2202052" y="6328690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70291" y="0"/>
            <a:ext cx="6568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40673" y="1757729"/>
            <a:ext cx="796903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000" i="1" dirty="0">
              <a:latin typeface="Arial" pitchFamily="34" charset="0"/>
              <a:cs typeface="Arial" pitchFamily="34" charset="0"/>
            </a:endParaRPr>
          </a:p>
          <a:p>
            <a:r>
              <a:rPr lang="es-MX" sz="2000" i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s-MX" sz="2000" i="1" dirty="0" err="1" smtClean="0">
                <a:latin typeface="Arial" pitchFamily="34" charset="0"/>
                <a:cs typeface="Arial" pitchFamily="34" charset="0"/>
              </a:rPr>
              <a:t>Bailoterapia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(Adulto e Infantil)</a:t>
            </a:r>
          </a:p>
          <a:p>
            <a:endParaRPr lang="es-MX" sz="2000" i="1" dirty="0">
              <a:latin typeface="Arial" pitchFamily="34" charset="0"/>
              <a:cs typeface="Arial" pitchFamily="34" charset="0"/>
            </a:endParaRPr>
          </a:p>
          <a:p>
            <a:r>
              <a:rPr lang="es-MX" sz="2000" i="1" dirty="0" smtClean="0">
                <a:latin typeface="Arial" pitchFamily="34" charset="0"/>
                <a:cs typeface="Arial" pitchFamily="34" charset="0"/>
              </a:rPr>
              <a:t>*Diversas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Manualidades</a:t>
            </a:r>
          </a:p>
          <a:p>
            <a:endParaRPr lang="es-MX" sz="2000" i="1" dirty="0">
              <a:latin typeface="Arial" pitchFamily="34" charset="0"/>
              <a:cs typeface="Arial" pitchFamily="34" charset="0"/>
            </a:endParaRPr>
          </a:p>
          <a:p>
            <a:r>
              <a:rPr lang="es-MX" sz="2000" i="1" dirty="0" smtClean="0">
                <a:latin typeface="Arial" pitchFamily="34" charset="0"/>
                <a:cs typeface="Arial" pitchFamily="34" charset="0"/>
              </a:rPr>
              <a:t>*Servicio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de Enfermería y Dental</a:t>
            </a:r>
          </a:p>
          <a:p>
            <a:endParaRPr lang="es-MX" sz="2000" i="1" dirty="0">
              <a:latin typeface="Arial" pitchFamily="34" charset="0"/>
              <a:cs typeface="Arial" pitchFamily="34" charset="0"/>
            </a:endParaRPr>
          </a:p>
          <a:p>
            <a:r>
              <a:rPr lang="es-MX" sz="2000" i="1" dirty="0" smtClean="0">
                <a:latin typeface="Arial" pitchFamily="34" charset="0"/>
                <a:cs typeface="Arial" pitchFamily="34" charset="0"/>
              </a:rPr>
              <a:t>*Clases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de Canto y Guitarra</a:t>
            </a:r>
          </a:p>
          <a:p>
            <a:endParaRPr lang="es-MX" sz="2000" i="1" dirty="0">
              <a:latin typeface="Arial" pitchFamily="34" charset="0"/>
              <a:cs typeface="Arial" pitchFamily="34" charset="0"/>
            </a:endParaRPr>
          </a:p>
          <a:p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endParaRPr lang="es-MX" dirty="0"/>
          </a:p>
          <a:p>
            <a:pPr marL="514350" indent="-514350">
              <a:buFont typeface="+mj-lt"/>
              <a:buAutoNum type="arabicPeriod"/>
            </a:pPr>
            <a:endParaRPr lang="es-MX" dirty="0"/>
          </a:p>
        </p:txBody>
      </p:sp>
      <p:sp>
        <p:nvSpPr>
          <p:cNvPr id="8" name="CuadroTexto 3"/>
          <p:cNvSpPr txBox="1"/>
          <p:nvPr/>
        </p:nvSpPr>
        <p:spPr>
          <a:xfrm>
            <a:off x="476732" y="562833"/>
            <a:ext cx="8396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PARTICIPACIÓN Y ATENCIÓN CIUDADANA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10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"/>
          <p:cNvSpPr txBox="1"/>
          <p:nvPr/>
        </p:nvSpPr>
        <p:spPr>
          <a:xfrm>
            <a:off x="1751582" y="551328"/>
            <a:ext cx="5650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DEPORTES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3"/>
          <p:cNvSpPr txBox="1"/>
          <p:nvPr/>
        </p:nvSpPr>
        <p:spPr>
          <a:xfrm>
            <a:off x="3325825" y="6308486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n-US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8 Rectángulo"/>
          <p:cNvSpPr>
            <a:spLocks noChangeArrowheads="1"/>
          </p:cNvSpPr>
          <p:nvPr/>
        </p:nvSpPr>
        <p:spPr bwMode="auto">
          <a:xfrm>
            <a:off x="259615" y="4620313"/>
            <a:ext cx="8496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2000" i="1" dirty="0">
                <a:latin typeface="Arial" pitchFamily="34" charset="0"/>
                <a:cs typeface="Arial" pitchFamily="34" charset="0"/>
              </a:rPr>
              <a:t>Se llevo a cabo 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MX" sz="2000" i="1" dirty="0">
                <a:latin typeface="Arial" pitchFamily="34" charset="0"/>
                <a:cs typeface="Arial" pitchFamily="34" charset="0"/>
              </a:rPr>
              <a:t>el Recreativo Doña Magdalena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 el Evento de </a:t>
            </a:r>
            <a:r>
              <a:rPr lang="es-MX" sz="2000" i="1" dirty="0" err="1" smtClean="0">
                <a:latin typeface="Arial" pitchFamily="34" charset="0"/>
                <a:cs typeface="Arial" pitchFamily="34" charset="0"/>
              </a:rPr>
              <a:t>Bailoterapia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, donde </a:t>
            </a:r>
            <a:r>
              <a:rPr lang="es-MX" sz="2000" i="1" dirty="0">
                <a:latin typeface="Arial" pitchFamily="34" charset="0"/>
                <a:cs typeface="Arial" pitchFamily="34" charset="0"/>
              </a:rPr>
              <a:t>se tuvo un aforo de 150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personas.</a:t>
            </a:r>
            <a:endParaRPr lang="es-MX" sz="2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6 Imagen" descr="2014-07-11 17.31.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742554"/>
            <a:ext cx="461962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 descr="2014-07-11 17.32.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56" y="1742554"/>
            <a:ext cx="4176207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935366" y="1259214"/>
            <a:ext cx="3550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i="1" dirty="0">
                <a:latin typeface="Arial" pitchFamily="34" charset="0"/>
                <a:cs typeface="Arial" pitchFamily="34" charset="0"/>
              </a:rPr>
              <a:t>Evento de </a:t>
            </a:r>
            <a:r>
              <a:rPr lang="es-MX" sz="2400" b="1" i="1" dirty="0" err="1">
                <a:latin typeface="Arial" pitchFamily="34" charset="0"/>
                <a:cs typeface="Arial" pitchFamily="34" charset="0"/>
              </a:rPr>
              <a:t>bailoterapia</a:t>
            </a:r>
            <a:r>
              <a:rPr lang="es-MX" sz="2400" b="1" i="1" dirty="0">
                <a:latin typeface="Arial" pitchFamily="34" charset="0"/>
                <a:cs typeface="Arial" pitchFamily="34" charset="0"/>
              </a:rPr>
              <a:t>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96954996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"/>
          <p:cNvSpPr txBox="1"/>
          <p:nvPr/>
        </p:nvSpPr>
        <p:spPr>
          <a:xfrm>
            <a:off x="1751582" y="551328"/>
            <a:ext cx="5650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DEPORTES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3"/>
          <p:cNvSpPr txBox="1"/>
          <p:nvPr/>
        </p:nvSpPr>
        <p:spPr>
          <a:xfrm>
            <a:off x="3325825" y="6308486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n-US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8 Rectángulo"/>
          <p:cNvSpPr>
            <a:spLocks noChangeArrowheads="1"/>
          </p:cNvSpPr>
          <p:nvPr/>
        </p:nvSpPr>
        <p:spPr bwMode="auto">
          <a:xfrm>
            <a:off x="19556" y="4120535"/>
            <a:ext cx="91440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MX" sz="2000" i="1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s-MX" sz="2000" i="1" dirty="0">
                <a:latin typeface="Arial" pitchFamily="34" charset="0"/>
                <a:cs typeface="Arial" pitchFamily="34" charset="0"/>
              </a:rPr>
              <a:t>instalaron 2 centros de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Medición: </a:t>
            </a:r>
            <a:r>
              <a:rPr lang="es-MX" sz="2000" i="1" dirty="0">
                <a:latin typeface="Arial" pitchFamily="34" charset="0"/>
                <a:cs typeface="Arial" pitchFamily="34" charset="0"/>
              </a:rPr>
              <a:t>e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l 1° se </a:t>
            </a:r>
            <a:r>
              <a:rPr lang="es-MX" sz="2000" i="1" dirty="0">
                <a:latin typeface="Arial" pitchFamily="34" charset="0"/>
                <a:cs typeface="Arial" pitchFamily="34" charset="0"/>
              </a:rPr>
              <a:t>encuentra en la unidad Deportiva ”Benito Juárez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”, y el 2° </a:t>
            </a:r>
            <a:r>
              <a:rPr lang="es-MX" sz="2000" i="1" dirty="0">
                <a:latin typeface="Arial" pitchFamily="34" charset="0"/>
                <a:cs typeface="Arial" pitchFamily="34" charset="0"/>
              </a:rPr>
              <a:t>en el Recreativo Doña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Magdalena.</a:t>
            </a:r>
          </a:p>
          <a:p>
            <a:pPr algn="just"/>
            <a:endParaRPr lang="es-MX" sz="2000" i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i="1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MX" sz="2000" i="1" dirty="0">
                <a:latin typeface="Arial" pitchFamily="34" charset="0"/>
                <a:cs typeface="Arial" pitchFamily="34" charset="0"/>
              </a:rPr>
              <a:t>los cuales se realizan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26 pruebas</a:t>
            </a:r>
            <a:r>
              <a:rPr lang="es-MX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como: Estado nutrición  </a:t>
            </a:r>
            <a:r>
              <a:rPr lang="es-MX" sz="2000" i="1" dirty="0">
                <a:latin typeface="Arial" pitchFamily="34" charset="0"/>
                <a:cs typeface="Arial" pitchFamily="34" charset="0"/>
              </a:rPr>
              <a:t>y composición corporal, postura, desempeño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físico, condición física </a:t>
            </a:r>
            <a:r>
              <a:rPr lang="es-MX" sz="2000" i="1" dirty="0">
                <a:latin typeface="Arial" pitchFamily="34" charset="0"/>
                <a:cs typeface="Arial" pitchFamily="34" charset="0"/>
              </a:rPr>
              <a:t>y rendimiento Psicopedagógicos</a:t>
            </a:r>
          </a:p>
          <a:p>
            <a:endParaRPr lang="es-MX" sz="2000" b="1" i="1" dirty="0"/>
          </a:p>
          <a:p>
            <a:endParaRPr lang="es-MX" sz="2000" b="1" i="1" dirty="0"/>
          </a:p>
          <a:p>
            <a:endParaRPr lang="es-MX" sz="2400" b="1" i="1" dirty="0"/>
          </a:p>
        </p:txBody>
      </p:sp>
      <p:pic>
        <p:nvPicPr>
          <p:cNvPr id="8" name="0 Imagen" descr="2014-07-24 11.03.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146" y="1880074"/>
            <a:ext cx="4107976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2 Imagen" descr="2014-07-17 11.47.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9" y="1880074"/>
            <a:ext cx="4227086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785514" y="1384079"/>
            <a:ext cx="4073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i="1" dirty="0">
                <a:latin typeface="Arial" pitchFamily="34" charset="0"/>
                <a:cs typeface="Arial" pitchFamily="34" charset="0"/>
              </a:rPr>
              <a:t>Programa Nacional ponte al 100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9950448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"/>
          <p:cNvSpPr txBox="1"/>
          <p:nvPr/>
        </p:nvSpPr>
        <p:spPr>
          <a:xfrm>
            <a:off x="1751582" y="551328"/>
            <a:ext cx="5650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DEPORTES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3"/>
          <p:cNvSpPr txBox="1"/>
          <p:nvPr/>
        </p:nvSpPr>
        <p:spPr>
          <a:xfrm>
            <a:off x="3325825" y="6308486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n-US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4 Rectángulo"/>
          <p:cNvSpPr>
            <a:spLocks noChangeArrowheads="1"/>
          </p:cNvSpPr>
          <p:nvPr/>
        </p:nvSpPr>
        <p:spPr bwMode="auto">
          <a:xfrm>
            <a:off x="283996" y="1397564"/>
            <a:ext cx="849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2400" b="1" i="1" dirty="0">
                <a:latin typeface="Arial" pitchFamily="34" charset="0"/>
                <a:cs typeface="Arial" pitchFamily="34" charset="0"/>
              </a:rPr>
              <a:t>Participación en  Eventos</a:t>
            </a:r>
            <a:endParaRPr lang="es-ES" sz="24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2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038677"/>
              </p:ext>
            </p:extLst>
          </p:nvPr>
        </p:nvGraphicFramePr>
        <p:xfrm>
          <a:off x="430839" y="2028361"/>
          <a:ext cx="8202613" cy="3271924"/>
        </p:xfrm>
        <a:graphic>
          <a:graphicData uri="http://schemas.openxmlformats.org/drawingml/2006/table">
            <a:tbl>
              <a:tblPr/>
              <a:tblGrid>
                <a:gridCol w="1277456"/>
                <a:gridCol w="2030483"/>
                <a:gridCol w="2608700"/>
                <a:gridCol w="2285974"/>
              </a:tblGrid>
              <a:tr h="42428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Día</a:t>
                      </a:r>
                      <a:endParaRPr lang="es-MX" sz="16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Evento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Descripcion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Aspecto relevantes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B8"/>
                    </a:solidFill>
                  </a:tcPr>
                </a:tc>
              </a:tr>
              <a:tr h="30987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29-Jul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Convivencia</a:t>
                      </a:r>
                    </a:p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(adulto mayor)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Se apoya al </a:t>
                      </a:r>
                      <a:r>
                        <a:rPr lang="es-MX" sz="1600" dirty="0" err="1" smtClean="0">
                          <a:latin typeface="Arial" pitchFamily="34" charset="0"/>
                          <a:cs typeface="Arial" pitchFamily="34" charset="0"/>
                        </a:rPr>
                        <a:t>Dif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907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7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28-Jul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Brigada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Col. Villas de San </a:t>
                      </a:r>
                      <a:r>
                        <a:rPr lang="es-MX" sz="16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Jose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 llevaron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acabo Dinâmicas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Lunes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 Viernes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907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deportivas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10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14-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6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Jul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Campamento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 Verano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Apoyo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con las instalaciones del Recreativo Doña Magdalena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actividades deportivas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54996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"/>
          <p:cNvSpPr txBox="1"/>
          <p:nvPr/>
        </p:nvSpPr>
        <p:spPr>
          <a:xfrm>
            <a:off x="1751582" y="551328"/>
            <a:ext cx="5650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DEPORTES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5 Rectángulo"/>
          <p:cNvSpPr>
            <a:spLocks noChangeArrowheads="1"/>
          </p:cNvSpPr>
          <p:nvPr/>
        </p:nvSpPr>
        <p:spPr bwMode="auto">
          <a:xfrm>
            <a:off x="161925" y="2109858"/>
            <a:ext cx="84963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s-MX" sz="2000" i="1" dirty="0">
                <a:latin typeface="Arial" pitchFamily="34" charset="0"/>
                <a:cs typeface="Arial" pitchFamily="34" charset="0"/>
              </a:rPr>
              <a:t>estará Participando este Mes en la Olimpiada y Paralimpiada Nuevo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León </a:t>
            </a:r>
            <a:r>
              <a:rPr lang="es-MX" sz="2000" i="1" dirty="0">
                <a:latin typeface="Arial" pitchFamily="34" charset="0"/>
                <a:cs typeface="Arial" pitchFamily="34" charset="0"/>
              </a:rPr>
              <a:t>2014  </a:t>
            </a:r>
          </a:p>
          <a:p>
            <a:pPr algn="ctr"/>
            <a:endParaRPr lang="es-ES" sz="2000" i="1" dirty="0"/>
          </a:p>
        </p:txBody>
      </p:sp>
      <p:sp>
        <p:nvSpPr>
          <p:cNvPr id="10" name="3 CuadroTexto"/>
          <p:cNvSpPr txBox="1">
            <a:spLocks noChangeArrowheads="1"/>
          </p:cNvSpPr>
          <p:nvPr/>
        </p:nvSpPr>
        <p:spPr bwMode="auto">
          <a:xfrm>
            <a:off x="374081" y="2915029"/>
            <a:ext cx="783907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*</a:t>
            </a:r>
            <a:r>
              <a:rPr lang="es-MX" sz="2000" i="1" dirty="0" smtClean="0"/>
              <a:t>Se </a:t>
            </a:r>
            <a:r>
              <a:rPr lang="es-MX" sz="2000" i="1" dirty="0"/>
              <a:t>Registro un total de 496 Atletas (de los diversos deportes</a:t>
            </a:r>
            <a:r>
              <a:rPr lang="es-MX" sz="2000" i="1" dirty="0" smtClean="0"/>
              <a:t>)</a:t>
            </a:r>
          </a:p>
          <a:p>
            <a:pPr eaLnBrk="1" hangingPunct="1">
              <a:buFont typeface="Arial" pitchFamily="34" charset="0"/>
              <a:buChar char="•"/>
            </a:pPr>
            <a:endParaRPr lang="es-MX" sz="2000" i="1" dirty="0"/>
          </a:p>
          <a:p>
            <a:pPr eaLnBrk="1" hangingPunct="1"/>
            <a:r>
              <a:rPr lang="es-MX" sz="2000" i="1" dirty="0" smtClean="0"/>
              <a:t>*Como objetivo </a:t>
            </a:r>
            <a:r>
              <a:rPr lang="es-MX" sz="2000" i="1" dirty="0"/>
              <a:t>de esta competencia se pretende llegar a una sumatoria de 12 medallas paralímpicas y 50 medallas olímpica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270291" y="0"/>
            <a:ext cx="6568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/>
          <p:cNvSpPr txBox="1"/>
          <p:nvPr/>
        </p:nvSpPr>
        <p:spPr>
          <a:xfrm>
            <a:off x="2202052" y="6328690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57682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3"/>
          <p:cNvSpPr txBox="1"/>
          <p:nvPr/>
        </p:nvSpPr>
        <p:spPr>
          <a:xfrm>
            <a:off x="3325825" y="6308486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n-US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" descr="C:\Documents and Settings\Usuario\Mis documentos\M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23833"/>
            <a:ext cx="3428992" cy="2756848"/>
          </a:xfrm>
          <a:prstGeom prst="rect">
            <a:avLst/>
          </a:prstGeom>
          <a:noFill/>
        </p:spPr>
      </p:pic>
      <p:pic>
        <p:nvPicPr>
          <p:cNvPr id="18" name="Picture 2" descr="C:\Documents and Settings\Usuario\Mis documentos\mari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3631" y="1323833"/>
            <a:ext cx="2890369" cy="2756848"/>
          </a:xfrm>
          <a:prstGeom prst="rect">
            <a:avLst/>
          </a:prstGeom>
          <a:noFill/>
        </p:spPr>
      </p:pic>
      <p:pic>
        <p:nvPicPr>
          <p:cNvPr id="19" name="Picture 3" descr="C:\Documents and Settings\Usuario\Mis documentos\mari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3435" y="1323833"/>
            <a:ext cx="3320320" cy="2756848"/>
          </a:xfrm>
          <a:prstGeom prst="rect">
            <a:avLst/>
          </a:prstGeom>
          <a:noFill/>
        </p:spPr>
      </p:pic>
      <p:sp>
        <p:nvSpPr>
          <p:cNvPr id="20" name="19 CuadroTexto"/>
          <p:cNvSpPr txBox="1"/>
          <p:nvPr/>
        </p:nvSpPr>
        <p:spPr>
          <a:xfrm>
            <a:off x="1064525" y="4403097"/>
            <a:ext cx="7547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latin typeface="Arial" pitchFamily="34" charset="0"/>
                <a:cs typeface="Arial" pitchFamily="34" charset="0"/>
              </a:rPr>
              <a:t>Visitamos la secundaria # 106 Francisco Goitia en donde llevamos una demostración de Parkour y al mismo invitamos a los jóvenes a las clases y eventos del Instituto de la Juventud.</a:t>
            </a:r>
            <a:endParaRPr lang="es-MX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52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3325825" y="6308486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n-US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Documents and Settings\Usuario\Mis documentos\camp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437" y="1389936"/>
            <a:ext cx="3707005" cy="3071814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514065" y="4586917"/>
            <a:ext cx="3102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C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ampamento 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realizado en el recreativo Magdalena convivimos con los jóvenes de la colonia Villas de San José</a:t>
            </a:r>
            <a:endParaRPr lang="es-MX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Documents and Settings\Usuario\Mis documentos\ed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1555" y="1389936"/>
            <a:ext cx="4020181" cy="3071814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4994290" y="4462245"/>
            <a:ext cx="3358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latin typeface="Arial" pitchFamily="34" charset="0"/>
                <a:cs typeface="Arial" pitchFamily="34" charset="0"/>
              </a:rPr>
              <a:t>Estuvimos en la estética </a:t>
            </a:r>
            <a:r>
              <a:rPr lang="es-ES" b="1" i="1" dirty="0" smtClean="0">
                <a:latin typeface="Arial" pitchFamily="34" charset="0"/>
                <a:cs typeface="Arial" pitchFamily="34" charset="0"/>
              </a:rPr>
              <a:t>Geranio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de la colonia Villas de San José  en donde atendimos a un grupo de 30 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jóvenes con cortes de cabello.</a:t>
            </a:r>
            <a:endParaRPr lang="es-MX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90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3325825" y="6308486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endParaRPr lang="en-US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C:\Documents and Settings\Usuario\Mis documentos\lo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46" y="1430350"/>
            <a:ext cx="3189347" cy="3264480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414196" y="4856596"/>
            <a:ext cx="7976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latin typeface="Arial" pitchFamily="34" charset="0"/>
                <a:cs typeface="Arial" pitchFamily="34" charset="0"/>
              </a:rPr>
              <a:t>Visitamos a los jóvenes de la colonia Villas de San José en donde hicimos contacto con una banda llamada “Green </a:t>
            </a:r>
            <a:r>
              <a:rPr lang="es-ES" i="1" dirty="0" err="1" smtClean="0">
                <a:latin typeface="Arial" pitchFamily="34" charset="0"/>
                <a:cs typeface="Arial" pitchFamily="34" charset="0"/>
              </a:rPr>
              <a:t>side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” y con jóvenes de las colonias </a:t>
            </a:r>
            <a:r>
              <a:rPr lang="es-ES" b="1" i="1" dirty="0" smtClean="0">
                <a:latin typeface="Arial" pitchFamily="34" charset="0"/>
                <a:cs typeface="Arial" pitchFamily="34" charset="0"/>
              </a:rPr>
              <a:t>Los Reyes, Monte Verde y Real de San Jos</a:t>
            </a:r>
            <a:r>
              <a:rPr lang="es-ES" b="1" i="1" dirty="0" smtClean="0">
                <a:latin typeface="Arial" pitchFamily="34" charset="0"/>
                <a:cs typeface="Arial" pitchFamily="34" charset="0"/>
              </a:rPr>
              <a:t>é</a:t>
            </a:r>
            <a:r>
              <a:rPr lang="es-E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, a los cuales pretendemos rescatarlos de actitudes negativas</a:t>
            </a:r>
            <a:endParaRPr lang="es-MX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 descr="C:\Documents and Settings\Usuario\Mis documentos\ii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6448" y="1430350"/>
            <a:ext cx="3714744" cy="3264480"/>
          </a:xfrm>
          <a:prstGeom prst="rect">
            <a:avLst/>
          </a:prstGeom>
          <a:noFill/>
        </p:spPr>
      </p:pic>
      <p:pic>
        <p:nvPicPr>
          <p:cNvPr id="16" name="Picture 2" descr="https://fbcdn-sphotos-h-a.akamaihd.net/hphotos-ak-xap1/v/t1.0-9/10501723_245720272293339_637060759724473163_n.jpg?oh=a423fac365b73d23b71857cbef929406&amp;oe=543B6EB9&amp;__gda__=1414612464_98247ed6c5d094b36080e05b44de94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9587" y="1430350"/>
            <a:ext cx="3297243" cy="3264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9858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78586" y="478865"/>
            <a:ext cx="5996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</a:p>
        </p:txBody>
      </p:sp>
      <p:sp>
        <p:nvSpPr>
          <p:cNvPr id="6" name="CuadroTexto 3"/>
          <p:cNvSpPr txBox="1"/>
          <p:nvPr/>
        </p:nvSpPr>
        <p:spPr>
          <a:xfrm>
            <a:off x="2447713" y="6405529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270291" y="0"/>
            <a:ext cx="6568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034" y="2285992"/>
            <a:ext cx="82891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Visitas 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a secundarias para conocer la problemática actual de la Juventud.</a:t>
            </a:r>
          </a:p>
          <a:p>
            <a:endParaRPr lang="es-ES" i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i="1" dirty="0">
                <a:latin typeface="Arial" pitchFamily="34" charset="0"/>
                <a:cs typeface="Arial" pitchFamily="34" charset="0"/>
              </a:rPr>
              <a:t>*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Actividades 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recreativas con los Jóvenes de la colonia Villas de San Juan y Villas de San José.</a:t>
            </a:r>
          </a:p>
          <a:p>
            <a:endParaRPr lang="es-ES" i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i="1" dirty="0">
                <a:latin typeface="Arial" pitchFamily="34" charset="0"/>
                <a:cs typeface="Arial" pitchFamily="34" charset="0"/>
              </a:rPr>
              <a:t>*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Clases 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de Parkour y Skate.</a:t>
            </a:r>
          </a:p>
          <a:p>
            <a:endParaRPr lang="es-ES" i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i="1" dirty="0">
                <a:latin typeface="Arial" pitchFamily="34" charset="0"/>
                <a:cs typeface="Arial" pitchFamily="34" charset="0"/>
              </a:rPr>
              <a:t>*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Preparativos 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para la “carrera loca” que se llevara a cabo en el mes de Agosto, con motivo del Día Internacional de la Juventud. </a:t>
            </a:r>
          </a:p>
          <a:p>
            <a:endParaRPr lang="es-ES" i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i="1" dirty="0">
                <a:latin typeface="Arial" pitchFamily="34" charset="0"/>
                <a:cs typeface="Arial" pitchFamily="34" charset="0"/>
              </a:rPr>
              <a:t>*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Preparativos 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para la conferencia “Juventud con valor” y “Pool Party”.</a:t>
            </a:r>
            <a:endParaRPr lang="es-MX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98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55497" y="227309"/>
            <a:ext cx="7144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i="1" dirty="0" smtClean="0">
                <a:solidFill>
                  <a:srgbClr val="FFFF00"/>
                </a:solidFill>
              </a:rPr>
              <a:t>           </a:t>
            </a:r>
            <a:endParaRPr lang="es-MX" sz="3200" b="1" i="1" dirty="0">
              <a:solidFill>
                <a:srgbClr val="FFFF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584101" y="6478073"/>
            <a:ext cx="600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1736501" y="6630473"/>
            <a:ext cx="600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32862" y="478865"/>
            <a:ext cx="8488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RECREACION Y EVENTOS</a:t>
            </a:r>
          </a:p>
        </p:txBody>
      </p:sp>
      <p:sp>
        <p:nvSpPr>
          <p:cNvPr id="15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3"/>
          <p:cNvSpPr txBox="1"/>
          <p:nvPr/>
        </p:nvSpPr>
        <p:spPr>
          <a:xfrm>
            <a:off x="3325825" y="6308486"/>
            <a:ext cx="25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JULIO</a:t>
            </a:r>
          </a:p>
        </p:txBody>
      </p:sp>
      <p:sp>
        <p:nvSpPr>
          <p:cNvPr id="16" name="CuadroTexto 5"/>
          <p:cNvSpPr txBox="1"/>
          <p:nvPr/>
        </p:nvSpPr>
        <p:spPr>
          <a:xfrm>
            <a:off x="256536" y="1292911"/>
            <a:ext cx="90814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MX" sz="2000" b="1" i="1" dirty="0" smtClean="0"/>
              <a:t>ACTIVIDAD EN EL DÍA </a:t>
            </a:r>
            <a:r>
              <a:rPr lang="es-MX" sz="2000" b="1" i="1" dirty="0" smtClean="0"/>
              <a:t>DEL PADRE</a:t>
            </a:r>
          </a:p>
          <a:p>
            <a:pPr algn="ctr">
              <a:buNone/>
            </a:pPr>
            <a:endParaRPr lang="es-MX" b="1" i="1" dirty="0" smtClean="0"/>
          </a:p>
          <a:p>
            <a:pPr>
              <a:buNone/>
            </a:pPr>
            <a:endParaRPr lang="es-MX" b="1" i="1" dirty="0"/>
          </a:p>
          <a:p>
            <a:pPr algn="ctr">
              <a:buNone/>
            </a:pPr>
            <a:endParaRPr lang="es-MX" b="1" i="1" dirty="0" smtClean="0"/>
          </a:p>
          <a:p>
            <a:pPr algn="ctr">
              <a:buNone/>
            </a:pPr>
            <a:endParaRPr lang="es-MX" b="1" i="1" dirty="0"/>
          </a:p>
          <a:p>
            <a:pPr algn="ctr">
              <a:buNone/>
            </a:pPr>
            <a:endParaRPr lang="es-MX" b="1" i="1" dirty="0" smtClean="0"/>
          </a:p>
          <a:p>
            <a:pPr algn="ctr">
              <a:buNone/>
            </a:pPr>
            <a:endParaRPr lang="es-MX" b="1" i="1" dirty="0"/>
          </a:p>
          <a:p>
            <a:pPr>
              <a:buNone/>
            </a:pPr>
            <a:endParaRPr lang="es-MX" sz="2000" i="1" dirty="0" smtClean="0"/>
          </a:p>
          <a:p>
            <a:pPr>
              <a:buNone/>
            </a:pPr>
            <a:endParaRPr lang="es-MX" sz="2000" i="1" dirty="0"/>
          </a:p>
          <a:p>
            <a:pPr>
              <a:buNone/>
            </a:pPr>
            <a:endParaRPr lang="es-MX" sz="2000" i="1" dirty="0" smtClean="0"/>
          </a:p>
          <a:p>
            <a:pPr>
              <a:buNone/>
            </a:pPr>
            <a:endParaRPr lang="es-MX" sz="2000" i="1" dirty="0" smtClean="0"/>
          </a:p>
          <a:p>
            <a:pPr algn="ctr">
              <a:buNone/>
            </a:pP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elaboró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un marco decorativo, así como figuras diversas por el día del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Padre,   visitando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las Secretarías y Direcciones para que el personal se tomará la foto del recuerdo. </a:t>
            </a:r>
            <a:endParaRPr lang="es-MX" sz="2000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MX" sz="2000" i="1" dirty="0" smtClean="0"/>
          </a:p>
        </p:txBody>
      </p:sp>
      <p:pic>
        <p:nvPicPr>
          <p:cNvPr id="18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5" y="1711456"/>
            <a:ext cx="3055480" cy="2546645"/>
          </a:xfrm>
          <a:prstGeom prst="rect">
            <a:avLst/>
          </a:prstGeom>
        </p:spPr>
      </p:pic>
      <p:pic>
        <p:nvPicPr>
          <p:cNvPr id="19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05" y="1711456"/>
            <a:ext cx="2843213" cy="2546645"/>
          </a:xfrm>
          <a:prstGeom prst="rect">
            <a:avLst/>
          </a:prstGeom>
        </p:spPr>
      </p:pic>
      <p:pic>
        <p:nvPicPr>
          <p:cNvPr id="20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18" y="1711456"/>
            <a:ext cx="3046223" cy="254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70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5292</TotalTime>
  <Words>2936</Words>
  <Application>Microsoft Office PowerPoint</Application>
  <PresentationFormat>Presentación en pantalla (4:3)</PresentationFormat>
  <Paragraphs>780</Paragraphs>
  <Slides>49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1" baseType="lpstr">
      <vt:lpstr>Tema de Office</vt:lpstr>
      <vt:lpstr>Gráfico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D. Witrón</dc:creator>
  <cp:lastModifiedBy>Desarrollo Social</cp:lastModifiedBy>
  <cp:revision>488</cp:revision>
  <dcterms:created xsi:type="dcterms:W3CDTF">2014-04-09T14:38:56Z</dcterms:created>
  <dcterms:modified xsi:type="dcterms:W3CDTF">2014-08-01T22:38:51Z</dcterms:modified>
</cp:coreProperties>
</file>